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1" r:id="rId2"/>
    <p:sldId id="272" r:id="rId3"/>
    <p:sldId id="257" r:id="rId4"/>
    <p:sldId id="258" r:id="rId5"/>
    <p:sldId id="259" r:id="rId6"/>
    <p:sldId id="260" r:id="rId7"/>
    <p:sldId id="261" r:id="rId8"/>
    <p:sldId id="262" r:id="rId9"/>
    <p:sldId id="263" r:id="rId10"/>
    <p:sldId id="264" r:id="rId11"/>
    <p:sldId id="265" r:id="rId12"/>
    <p:sldId id="267" r:id="rId13"/>
    <p:sldId id="266" r:id="rId14"/>
    <p:sldId id="274" r:id="rId15"/>
    <p:sldId id="273" r:id="rId16"/>
    <p:sldId id="275" r:id="rId17"/>
    <p:sldId id="277" r:id="rId18"/>
    <p:sldId id="268" r:id="rId19"/>
    <p:sldId id="269" r:id="rId20"/>
    <p:sldId id="270" r:id="rId21"/>
    <p:sldId id="276" r:id="rId22"/>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7" d="100"/>
          <a:sy n="77" d="100"/>
        </p:scale>
        <p:origin x="83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4DD5410-A6AE-4F98-BF8A-48360DF808F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87F3464-9EA7-4D60-BDDC-CB92A114D3A8}">
      <dgm:prSet/>
      <dgm:spPr/>
      <dgm:t>
        <a:bodyPr/>
        <a:lstStyle/>
        <a:p>
          <a:r>
            <a:rPr lang="en-US" b="1" dirty="0"/>
            <a:t>Deep Learning Models: </a:t>
          </a:r>
          <a:r>
            <a:rPr lang="en-US" dirty="0"/>
            <a:t>The approach utilizes Generative Adversarial Networks (GANs) and Variational Autoencoders (VAEs) for facial expression manipulation while preserving identity.</a:t>
          </a:r>
        </a:p>
      </dgm:t>
    </dgm:pt>
    <dgm:pt modelId="{BAA26778-1E60-40C9-BF79-45E88B569B7A}" type="parTrans" cxnId="{4B728FD1-ABF0-45A0-9273-B18C36FF2968}">
      <dgm:prSet/>
      <dgm:spPr/>
      <dgm:t>
        <a:bodyPr/>
        <a:lstStyle/>
        <a:p>
          <a:endParaRPr lang="en-US"/>
        </a:p>
      </dgm:t>
    </dgm:pt>
    <dgm:pt modelId="{4466434B-1A5F-4070-A546-5E54E98360EF}" type="sibTrans" cxnId="{4B728FD1-ABF0-45A0-9273-B18C36FF2968}">
      <dgm:prSet/>
      <dgm:spPr/>
      <dgm:t>
        <a:bodyPr/>
        <a:lstStyle/>
        <a:p>
          <a:endParaRPr lang="en-US"/>
        </a:p>
      </dgm:t>
    </dgm:pt>
    <dgm:pt modelId="{FC568A44-C133-4E0E-BFE3-3CD4DEF99E5A}">
      <dgm:prSet/>
      <dgm:spPr/>
      <dgm:t>
        <a:bodyPr/>
        <a:lstStyle/>
        <a:p>
          <a:r>
            <a:rPr lang="en-US" b="1"/>
            <a:t>Facial Landmark Detection: </a:t>
          </a:r>
          <a:r>
            <a:rPr lang="en-US"/>
            <a:t>Key facial points are identified and used to modify specific features like eyes, mouth, and eyebrows.</a:t>
          </a:r>
        </a:p>
      </dgm:t>
    </dgm:pt>
    <dgm:pt modelId="{87842C77-2BD0-4211-A715-DC2BEB87C8E3}" type="parTrans" cxnId="{D9125678-8AD3-45CA-A1A9-B88B983C6074}">
      <dgm:prSet/>
      <dgm:spPr/>
      <dgm:t>
        <a:bodyPr/>
        <a:lstStyle/>
        <a:p>
          <a:endParaRPr lang="en-US"/>
        </a:p>
      </dgm:t>
    </dgm:pt>
    <dgm:pt modelId="{69DC84CE-2DDA-4E6E-B22D-25898CEC5359}" type="sibTrans" cxnId="{D9125678-8AD3-45CA-A1A9-B88B983C6074}">
      <dgm:prSet/>
      <dgm:spPr/>
      <dgm:t>
        <a:bodyPr/>
        <a:lstStyle/>
        <a:p>
          <a:endParaRPr lang="en-US"/>
        </a:p>
      </dgm:t>
    </dgm:pt>
    <dgm:pt modelId="{712FF2CA-BB6F-426A-B5AB-5CE5B278428E}">
      <dgm:prSet/>
      <dgm:spPr/>
      <dgm:t>
        <a:bodyPr/>
        <a:lstStyle/>
        <a:p>
          <a:r>
            <a:rPr lang="en-US" b="1"/>
            <a:t>Latent Space Manipulation: </a:t>
          </a:r>
          <a:r>
            <a:rPr lang="en-US"/>
            <a:t>Expression changes are made by adjusting the latent space representations, allowing for controlled emotion generation without affecting identity.</a:t>
          </a:r>
        </a:p>
      </dgm:t>
    </dgm:pt>
    <dgm:pt modelId="{AF4D2F8E-D789-47BA-A931-AD013C15167F}" type="parTrans" cxnId="{7ADE1FF9-505C-42DD-86D1-8A5E2ECD3DF0}">
      <dgm:prSet/>
      <dgm:spPr/>
      <dgm:t>
        <a:bodyPr/>
        <a:lstStyle/>
        <a:p>
          <a:endParaRPr lang="en-US"/>
        </a:p>
      </dgm:t>
    </dgm:pt>
    <dgm:pt modelId="{E8CFE258-72F5-4EA2-9456-D0325DF5B875}" type="sibTrans" cxnId="{7ADE1FF9-505C-42DD-86D1-8A5E2ECD3DF0}">
      <dgm:prSet/>
      <dgm:spPr/>
      <dgm:t>
        <a:bodyPr/>
        <a:lstStyle/>
        <a:p>
          <a:endParaRPr lang="en-US"/>
        </a:p>
      </dgm:t>
    </dgm:pt>
    <dgm:pt modelId="{D7B6B79A-63FC-478E-9ACE-3E3362A625F5}">
      <dgm:prSet/>
      <dgm:spPr/>
      <dgm:t>
        <a:bodyPr/>
        <a:lstStyle/>
        <a:p>
          <a:r>
            <a:rPr lang="en-US" b="1"/>
            <a:t>Conditional GANs: </a:t>
          </a:r>
          <a:r>
            <a:rPr lang="en-US"/>
            <a:t>These are used to generate emotion-specific facial expressions by conditioning on the desired emotion label (e.g., happy, sad).</a:t>
          </a:r>
        </a:p>
      </dgm:t>
    </dgm:pt>
    <dgm:pt modelId="{CAFF59EC-239D-4816-BBD1-1E61BD4AE054}" type="parTrans" cxnId="{7F9EE167-890E-4E5B-B792-380C60CE05B8}">
      <dgm:prSet/>
      <dgm:spPr/>
      <dgm:t>
        <a:bodyPr/>
        <a:lstStyle/>
        <a:p>
          <a:endParaRPr lang="en-US"/>
        </a:p>
      </dgm:t>
    </dgm:pt>
    <dgm:pt modelId="{400E452B-8442-4040-A8A4-6CD2C1692EED}" type="sibTrans" cxnId="{7F9EE167-890E-4E5B-B792-380C60CE05B8}">
      <dgm:prSet/>
      <dgm:spPr/>
      <dgm:t>
        <a:bodyPr/>
        <a:lstStyle/>
        <a:p>
          <a:endParaRPr lang="en-US"/>
        </a:p>
      </dgm:t>
    </dgm:pt>
    <dgm:pt modelId="{C94FE9F9-B7AB-4A47-8CEA-EB32961ECB43}">
      <dgm:prSet/>
      <dgm:spPr/>
      <dgm:t>
        <a:bodyPr/>
        <a:lstStyle/>
        <a:p>
          <a:r>
            <a:rPr lang="en-US" b="1"/>
            <a:t>Real-Time Optimization: </a:t>
          </a:r>
          <a:r>
            <a:rPr lang="en-US"/>
            <a:t>Lightweight models like MobileNet are applied for fast, real-time performance, making the model suitable for video or virtual reality applications.</a:t>
          </a:r>
        </a:p>
      </dgm:t>
    </dgm:pt>
    <dgm:pt modelId="{F0688AD7-43B1-424F-8C7E-8BA97129C7E3}" type="parTrans" cxnId="{6B82067B-694F-4AE4-A6C1-E72EE1CD5025}">
      <dgm:prSet/>
      <dgm:spPr/>
      <dgm:t>
        <a:bodyPr/>
        <a:lstStyle/>
        <a:p>
          <a:endParaRPr lang="en-US"/>
        </a:p>
      </dgm:t>
    </dgm:pt>
    <dgm:pt modelId="{E0BC708B-33A6-4F2A-AFF6-C7551E09477B}" type="sibTrans" cxnId="{6B82067B-694F-4AE4-A6C1-E72EE1CD5025}">
      <dgm:prSet/>
      <dgm:spPr/>
      <dgm:t>
        <a:bodyPr/>
        <a:lstStyle/>
        <a:p>
          <a:endParaRPr lang="en-US"/>
        </a:p>
      </dgm:t>
    </dgm:pt>
    <dgm:pt modelId="{38DB689E-BEA0-4BC6-A670-89C07DB31340}" type="pres">
      <dgm:prSet presAssocID="{14DD5410-A6AE-4F98-BF8A-48360DF808F4}" presName="root" presStyleCnt="0">
        <dgm:presLayoutVars>
          <dgm:dir/>
          <dgm:resizeHandles val="exact"/>
        </dgm:presLayoutVars>
      </dgm:prSet>
      <dgm:spPr/>
    </dgm:pt>
    <dgm:pt modelId="{A75F618B-00FA-4CB2-8A2A-89C1C727995B}" type="pres">
      <dgm:prSet presAssocID="{A87F3464-9EA7-4D60-BDDC-CB92A114D3A8}" presName="compNode" presStyleCnt="0"/>
      <dgm:spPr/>
    </dgm:pt>
    <dgm:pt modelId="{137D4C16-CDE5-491E-B451-79B24017A12C}" type="pres">
      <dgm:prSet presAssocID="{A87F3464-9EA7-4D60-BDDC-CB92A114D3A8}" presName="bgRect" presStyleLbl="bgShp" presStyleIdx="0" presStyleCnt="5"/>
      <dgm:spPr/>
    </dgm:pt>
    <dgm:pt modelId="{40CFD98E-390B-435A-AB78-BC2A7CFC7A41}" type="pres">
      <dgm:prSet presAssocID="{A87F3464-9EA7-4D60-BDDC-CB92A114D3A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rvous Face Outline"/>
        </a:ext>
      </dgm:extLst>
    </dgm:pt>
    <dgm:pt modelId="{B9676DC0-4E77-4BAA-86BF-05C3E553F436}" type="pres">
      <dgm:prSet presAssocID="{A87F3464-9EA7-4D60-BDDC-CB92A114D3A8}" presName="spaceRect" presStyleCnt="0"/>
      <dgm:spPr/>
    </dgm:pt>
    <dgm:pt modelId="{637146AC-9A3E-463A-A4A3-8D4B13B4E69E}" type="pres">
      <dgm:prSet presAssocID="{A87F3464-9EA7-4D60-BDDC-CB92A114D3A8}" presName="parTx" presStyleLbl="revTx" presStyleIdx="0" presStyleCnt="5">
        <dgm:presLayoutVars>
          <dgm:chMax val="0"/>
          <dgm:chPref val="0"/>
        </dgm:presLayoutVars>
      </dgm:prSet>
      <dgm:spPr/>
    </dgm:pt>
    <dgm:pt modelId="{9C6870D4-9009-4F8E-9198-13CEC1C1DE0C}" type="pres">
      <dgm:prSet presAssocID="{4466434B-1A5F-4070-A546-5E54E98360EF}" presName="sibTrans" presStyleCnt="0"/>
      <dgm:spPr/>
    </dgm:pt>
    <dgm:pt modelId="{400585F6-64A9-4AA9-979B-115964F980C4}" type="pres">
      <dgm:prSet presAssocID="{FC568A44-C133-4E0E-BFE3-3CD4DEF99E5A}" presName="compNode" presStyleCnt="0"/>
      <dgm:spPr/>
    </dgm:pt>
    <dgm:pt modelId="{B49E1C51-E73D-4E59-BFCE-0F69593F5F91}" type="pres">
      <dgm:prSet presAssocID="{FC568A44-C133-4E0E-BFE3-3CD4DEF99E5A}" presName="bgRect" presStyleLbl="bgShp" presStyleIdx="1" presStyleCnt="5"/>
      <dgm:spPr/>
    </dgm:pt>
    <dgm:pt modelId="{A58659D0-0FF0-45F3-B647-4C63F18A67EA}" type="pres">
      <dgm:prSet presAssocID="{FC568A44-C133-4E0E-BFE3-3CD4DEF99E5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D8B7D59C-79BC-4284-AA5D-0D754FBE7D62}" type="pres">
      <dgm:prSet presAssocID="{FC568A44-C133-4E0E-BFE3-3CD4DEF99E5A}" presName="spaceRect" presStyleCnt="0"/>
      <dgm:spPr/>
    </dgm:pt>
    <dgm:pt modelId="{22C7CBF6-9C02-4544-B7DC-50B4FCBEA2A0}" type="pres">
      <dgm:prSet presAssocID="{FC568A44-C133-4E0E-BFE3-3CD4DEF99E5A}" presName="parTx" presStyleLbl="revTx" presStyleIdx="1" presStyleCnt="5">
        <dgm:presLayoutVars>
          <dgm:chMax val="0"/>
          <dgm:chPref val="0"/>
        </dgm:presLayoutVars>
      </dgm:prSet>
      <dgm:spPr/>
    </dgm:pt>
    <dgm:pt modelId="{F0A1A7FD-578B-4E53-842C-1E0FD2E58791}" type="pres">
      <dgm:prSet presAssocID="{69DC84CE-2DDA-4E6E-B22D-25898CEC5359}" presName="sibTrans" presStyleCnt="0"/>
      <dgm:spPr/>
    </dgm:pt>
    <dgm:pt modelId="{1AF79B44-AAE9-478D-9D57-D39DF5F24D5D}" type="pres">
      <dgm:prSet presAssocID="{712FF2CA-BB6F-426A-B5AB-5CE5B278428E}" presName="compNode" presStyleCnt="0"/>
      <dgm:spPr/>
    </dgm:pt>
    <dgm:pt modelId="{0683608C-F117-4D9A-9FD1-4CF6075D2F13}" type="pres">
      <dgm:prSet presAssocID="{712FF2CA-BB6F-426A-B5AB-5CE5B278428E}" presName="bgRect" presStyleLbl="bgShp" presStyleIdx="2" presStyleCnt="5"/>
      <dgm:spPr/>
    </dgm:pt>
    <dgm:pt modelId="{D2BBA443-67C3-4283-B23E-5B64AC1A5247}" type="pres">
      <dgm:prSet presAssocID="{712FF2CA-BB6F-426A-B5AB-5CE5B278428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0E24D3F7-145C-406B-B0DE-BD221B5B537D}" type="pres">
      <dgm:prSet presAssocID="{712FF2CA-BB6F-426A-B5AB-5CE5B278428E}" presName="spaceRect" presStyleCnt="0"/>
      <dgm:spPr/>
    </dgm:pt>
    <dgm:pt modelId="{15A1966C-0933-4C60-9CC5-A823001DFCD4}" type="pres">
      <dgm:prSet presAssocID="{712FF2CA-BB6F-426A-B5AB-5CE5B278428E}" presName="parTx" presStyleLbl="revTx" presStyleIdx="2" presStyleCnt="5">
        <dgm:presLayoutVars>
          <dgm:chMax val="0"/>
          <dgm:chPref val="0"/>
        </dgm:presLayoutVars>
      </dgm:prSet>
      <dgm:spPr/>
    </dgm:pt>
    <dgm:pt modelId="{7AD58A42-0043-4D27-AA07-A5A7AFD17CA5}" type="pres">
      <dgm:prSet presAssocID="{E8CFE258-72F5-4EA2-9456-D0325DF5B875}" presName="sibTrans" presStyleCnt="0"/>
      <dgm:spPr/>
    </dgm:pt>
    <dgm:pt modelId="{306ADA72-22DD-4C9F-9B51-0716C53BAE04}" type="pres">
      <dgm:prSet presAssocID="{D7B6B79A-63FC-478E-9ACE-3E3362A625F5}" presName="compNode" presStyleCnt="0"/>
      <dgm:spPr/>
    </dgm:pt>
    <dgm:pt modelId="{2AAF8D80-1A34-4A6F-9CED-B80B18A6CA79}" type="pres">
      <dgm:prSet presAssocID="{D7B6B79A-63FC-478E-9ACE-3E3362A625F5}" presName="bgRect" presStyleLbl="bgShp" presStyleIdx="3" presStyleCnt="5"/>
      <dgm:spPr/>
    </dgm:pt>
    <dgm:pt modelId="{37CB4202-20E2-4847-B619-B02E161A99FB}" type="pres">
      <dgm:prSet presAssocID="{D7B6B79A-63FC-478E-9ACE-3E3362A625F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ngry Face with No Fill"/>
        </a:ext>
      </dgm:extLst>
    </dgm:pt>
    <dgm:pt modelId="{3D1B42D9-3CE9-4EF6-BF92-BB2EB59E9F65}" type="pres">
      <dgm:prSet presAssocID="{D7B6B79A-63FC-478E-9ACE-3E3362A625F5}" presName="spaceRect" presStyleCnt="0"/>
      <dgm:spPr/>
    </dgm:pt>
    <dgm:pt modelId="{7D2DE4C0-E1B9-4336-8681-B343F3BC4C47}" type="pres">
      <dgm:prSet presAssocID="{D7B6B79A-63FC-478E-9ACE-3E3362A625F5}" presName="parTx" presStyleLbl="revTx" presStyleIdx="3" presStyleCnt="5">
        <dgm:presLayoutVars>
          <dgm:chMax val="0"/>
          <dgm:chPref val="0"/>
        </dgm:presLayoutVars>
      </dgm:prSet>
      <dgm:spPr/>
    </dgm:pt>
    <dgm:pt modelId="{F98E8D11-D107-4542-8F37-82F77485291C}" type="pres">
      <dgm:prSet presAssocID="{400E452B-8442-4040-A8A4-6CD2C1692EED}" presName="sibTrans" presStyleCnt="0"/>
      <dgm:spPr/>
    </dgm:pt>
    <dgm:pt modelId="{6251EE37-DE45-4B45-A6CE-EF4AB392009C}" type="pres">
      <dgm:prSet presAssocID="{C94FE9F9-B7AB-4A47-8CEA-EB32961ECB43}" presName="compNode" presStyleCnt="0"/>
      <dgm:spPr/>
    </dgm:pt>
    <dgm:pt modelId="{D9A78EF8-B5E0-4D96-B6DC-458CB146AA4D}" type="pres">
      <dgm:prSet presAssocID="{C94FE9F9-B7AB-4A47-8CEA-EB32961ECB43}" presName="bgRect" presStyleLbl="bgShp" presStyleIdx="4" presStyleCnt="5"/>
      <dgm:spPr/>
    </dgm:pt>
    <dgm:pt modelId="{864EC965-5FEC-4CC5-85F8-56E0A73EFFEF}" type="pres">
      <dgm:prSet presAssocID="{C94FE9F9-B7AB-4A47-8CEA-EB32961ECB4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7066F5ED-8FC3-48B6-AFC4-2EB7AC0EEF3D}" type="pres">
      <dgm:prSet presAssocID="{C94FE9F9-B7AB-4A47-8CEA-EB32961ECB43}" presName="spaceRect" presStyleCnt="0"/>
      <dgm:spPr/>
    </dgm:pt>
    <dgm:pt modelId="{6431EBB0-6F36-479C-A8D4-7DB7FBE260A0}" type="pres">
      <dgm:prSet presAssocID="{C94FE9F9-B7AB-4A47-8CEA-EB32961ECB43}" presName="parTx" presStyleLbl="revTx" presStyleIdx="4" presStyleCnt="5">
        <dgm:presLayoutVars>
          <dgm:chMax val="0"/>
          <dgm:chPref val="0"/>
        </dgm:presLayoutVars>
      </dgm:prSet>
      <dgm:spPr/>
    </dgm:pt>
  </dgm:ptLst>
  <dgm:cxnLst>
    <dgm:cxn modelId="{65541315-95DE-4CC3-BF3C-3C4DFEC7BD88}" type="presOf" srcId="{FC568A44-C133-4E0E-BFE3-3CD4DEF99E5A}" destId="{22C7CBF6-9C02-4544-B7DC-50B4FCBEA2A0}" srcOrd="0" destOrd="0" presId="urn:microsoft.com/office/officeart/2018/2/layout/IconVerticalSolidList"/>
    <dgm:cxn modelId="{E3D12F1E-1776-48B9-B3BC-08CEAA33C031}" type="presOf" srcId="{D7B6B79A-63FC-478E-9ACE-3E3362A625F5}" destId="{7D2DE4C0-E1B9-4336-8681-B343F3BC4C47}" srcOrd="0" destOrd="0" presId="urn:microsoft.com/office/officeart/2018/2/layout/IconVerticalSolidList"/>
    <dgm:cxn modelId="{B86E7727-1107-41F7-A575-1F88E030F818}" type="presOf" srcId="{C94FE9F9-B7AB-4A47-8CEA-EB32961ECB43}" destId="{6431EBB0-6F36-479C-A8D4-7DB7FBE260A0}" srcOrd="0" destOrd="0" presId="urn:microsoft.com/office/officeart/2018/2/layout/IconVerticalSolidList"/>
    <dgm:cxn modelId="{13BA8233-AE2F-466E-BF53-6E1F06ED9782}" type="presOf" srcId="{14DD5410-A6AE-4F98-BF8A-48360DF808F4}" destId="{38DB689E-BEA0-4BC6-A670-89C07DB31340}" srcOrd="0" destOrd="0" presId="urn:microsoft.com/office/officeart/2018/2/layout/IconVerticalSolidList"/>
    <dgm:cxn modelId="{82BA6E39-3DB1-41BB-A231-5C1C6ADA4E84}" type="presOf" srcId="{A87F3464-9EA7-4D60-BDDC-CB92A114D3A8}" destId="{637146AC-9A3E-463A-A4A3-8D4B13B4E69E}" srcOrd="0" destOrd="0" presId="urn:microsoft.com/office/officeart/2018/2/layout/IconVerticalSolidList"/>
    <dgm:cxn modelId="{7F9EE167-890E-4E5B-B792-380C60CE05B8}" srcId="{14DD5410-A6AE-4F98-BF8A-48360DF808F4}" destId="{D7B6B79A-63FC-478E-9ACE-3E3362A625F5}" srcOrd="3" destOrd="0" parTransId="{CAFF59EC-239D-4816-BBD1-1E61BD4AE054}" sibTransId="{400E452B-8442-4040-A8A4-6CD2C1692EED}"/>
    <dgm:cxn modelId="{D9125678-8AD3-45CA-A1A9-B88B983C6074}" srcId="{14DD5410-A6AE-4F98-BF8A-48360DF808F4}" destId="{FC568A44-C133-4E0E-BFE3-3CD4DEF99E5A}" srcOrd="1" destOrd="0" parTransId="{87842C77-2BD0-4211-A715-DC2BEB87C8E3}" sibTransId="{69DC84CE-2DDA-4E6E-B22D-25898CEC5359}"/>
    <dgm:cxn modelId="{6B82067B-694F-4AE4-A6C1-E72EE1CD5025}" srcId="{14DD5410-A6AE-4F98-BF8A-48360DF808F4}" destId="{C94FE9F9-B7AB-4A47-8CEA-EB32961ECB43}" srcOrd="4" destOrd="0" parTransId="{F0688AD7-43B1-424F-8C7E-8BA97129C7E3}" sibTransId="{E0BC708B-33A6-4F2A-AFF6-C7551E09477B}"/>
    <dgm:cxn modelId="{10299EA1-76AA-4D78-B324-3948AB1E7259}" type="presOf" srcId="{712FF2CA-BB6F-426A-B5AB-5CE5B278428E}" destId="{15A1966C-0933-4C60-9CC5-A823001DFCD4}" srcOrd="0" destOrd="0" presId="urn:microsoft.com/office/officeart/2018/2/layout/IconVerticalSolidList"/>
    <dgm:cxn modelId="{4B728FD1-ABF0-45A0-9273-B18C36FF2968}" srcId="{14DD5410-A6AE-4F98-BF8A-48360DF808F4}" destId="{A87F3464-9EA7-4D60-BDDC-CB92A114D3A8}" srcOrd="0" destOrd="0" parTransId="{BAA26778-1E60-40C9-BF79-45E88B569B7A}" sibTransId="{4466434B-1A5F-4070-A546-5E54E98360EF}"/>
    <dgm:cxn modelId="{7ADE1FF9-505C-42DD-86D1-8A5E2ECD3DF0}" srcId="{14DD5410-A6AE-4F98-BF8A-48360DF808F4}" destId="{712FF2CA-BB6F-426A-B5AB-5CE5B278428E}" srcOrd="2" destOrd="0" parTransId="{AF4D2F8E-D789-47BA-A931-AD013C15167F}" sibTransId="{E8CFE258-72F5-4EA2-9456-D0325DF5B875}"/>
    <dgm:cxn modelId="{887930AC-3701-4F24-8874-EB3DAC21418D}" type="presParOf" srcId="{38DB689E-BEA0-4BC6-A670-89C07DB31340}" destId="{A75F618B-00FA-4CB2-8A2A-89C1C727995B}" srcOrd="0" destOrd="0" presId="urn:microsoft.com/office/officeart/2018/2/layout/IconVerticalSolidList"/>
    <dgm:cxn modelId="{DA579BBA-8477-408E-AC8A-C7100000452E}" type="presParOf" srcId="{A75F618B-00FA-4CB2-8A2A-89C1C727995B}" destId="{137D4C16-CDE5-491E-B451-79B24017A12C}" srcOrd="0" destOrd="0" presId="urn:microsoft.com/office/officeart/2018/2/layout/IconVerticalSolidList"/>
    <dgm:cxn modelId="{9B81497F-F43E-4163-ACAA-B8410E27A062}" type="presParOf" srcId="{A75F618B-00FA-4CB2-8A2A-89C1C727995B}" destId="{40CFD98E-390B-435A-AB78-BC2A7CFC7A41}" srcOrd="1" destOrd="0" presId="urn:microsoft.com/office/officeart/2018/2/layout/IconVerticalSolidList"/>
    <dgm:cxn modelId="{6F300B89-56F1-47AD-85FF-9B0C3599E495}" type="presParOf" srcId="{A75F618B-00FA-4CB2-8A2A-89C1C727995B}" destId="{B9676DC0-4E77-4BAA-86BF-05C3E553F436}" srcOrd="2" destOrd="0" presId="urn:microsoft.com/office/officeart/2018/2/layout/IconVerticalSolidList"/>
    <dgm:cxn modelId="{3FFD8AE0-535B-4D99-B1BB-CDDDD700BA5C}" type="presParOf" srcId="{A75F618B-00FA-4CB2-8A2A-89C1C727995B}" destId="{637146AC-9A3E-463A-A4A3-8D4B13B4E69E}" srcOrd="3" destOrd="0" presId="urn:microsoft.com/office/officeart/2018/2/layout/IconVerticalSolidList"/>
    <dgm:cxn modelId="{FF2E9BF9-4E0B-4F6E-B2A0-CE6BBF8C4876}" type="presParOf" srcId="{38DB689E-BEA0-4BC6-A670-89C07DB31340}" destId="{9C6870D4-9009-4F8E-9198-13CEC1C1DE0C}" srcOrd="1" destOrd="0" presId="urn:microsoft.com/office/officeart/2018/2/layout/IconVerticalSolidList"/>
    <dgm:cxn modelId="{8F52F87D-6AC4-432D-AF00-8F3A577BBFEC}" type="presParOf" srcId="{38DB689E-BEA0-4BC6-A670-89C07DB31340}" destId="{400585F6-64A9-4AA9-979B-115964F980C4}" srcOrd="2" destOrd="0" presId="urn:microsoft.com/office/officeart/2018/2/layout/IconVerticalSolidList"/>
    <dgm:cxn modelId="{D6FFFB02-EAB0-48F3-B5BF-6956A8792E78}" type="presParOf" srcId="{400585F6-64A9-4AA9-979B-115964F980C4}" destId="{B49E1C51-E73D-4E59-BFCE-0F69593F5F91}" srcOrd="0" destOrd="0" presId="urn:microsoft.com/office/officeart/2018/2/layout/IconVerticalSolidList"/>
    <dgm:cxn modelId="{16FA5777-FB0D-45AC-835B-22A1C952B1DD}" type="presParOf" srcId="{400585F6-64A9-4AA9-979B-115964F980C4}" destId="{A58659D0-0FF0-45F3-B647-4C63F18A67EA}" srcOrd="1" destOrd="0" presId="urn:microsoft.com/office/officeart/2018/2/layout/IconVerticalSolidList"/>
    <dgm:cxn modelId="{A4776DA6-1D05-41CE-A2F3-BFBA7A752562}" type="presParOf" srcId="{400585F6-64A9-4AA9-979B-115964F980C4}" destId="{D8B7D59C-79BC-4284-AA5D-0D754FBE7D62}" srcOrd="2" destOrd="0" presId="urn:microsoft.com/office/officeart/2018/2/layout/IconVerticalSolidList"/>
    <dgm:cxn modelId="{D1A4B160-BEA7-479D-BB29-FCBC904B0C18}" type="presParOf" srcId="{400585F6-64A9-4AA9-979B-115964F980C4}" destId="{22C7CBF6-9C02-4544-B7DC-50B4FCBEA2A0}" srcOrd="3" destOrd="0" presId="urn:microsoft.com/office/officeart/2018/2/layout/IconVerticalSolidList"/>
    <dgm:cxn modelId="{0DBD99DF-3BBB-4F7A-B31D-F92BCD293FED}" type="presParOf" srcId="{38DB689E-BEA0-4BC6-A670-89C07DB31340}" destId="{F0A1A7FD-578B-4E53-842C-1E0FD2E58791}" srcOrd="3" destOrd="0" presId="urn:microsoft.com/office/officeart/2018/2/layout/IconVerticalSolidList"/>
    <dgm:cxn modelId="{24A414FA-7A7A-4184-B2C3-CBDC03CDDF0D}" type="presParOf" srcId="{38DB689E-BEA0-4BC6-A670-89C07DB31340}" destId="{1AF79B44-AAE9-478D-9D57-D39DF5F24D5D}" srcOrd="4" destOrd="0" presId="urn:microsoft.com/office/officeart/2018/2/layout/IconVerticalSolidList"/>
    <dgm:cxn modelId="{39B7EA2C-39B0-4768-A3FD-0A5831C73372}" type="presParOf" srcId="{1AF79B44-AAE9-478D-9D57-D39DF5F24D5D}" destId="{0683608C-F117-4D9A-9FD1-4CF6075D2F13}" srcOrd="0" destOrd="0" presId="urn:microsoft.com/office/officeart/2018/2/layout/IconVerticalSolidList"/>
    <dgm:cxn modelId="{12FC556D-57C0-4135-BA37-234375F7F340}" type="presParOf" srcId="{1AF79B44-AAE9-478D-9D57-D39DF5F24D5D}" destId="{D2BBA443-67C3-4283-B23E-5B64AC1A5247}" srcOrd="1" destOrd="0" presId="urn:microsoft.com/office/officeart/2018/2/layout/IconVerticalSolidList"/>
    <dgm:cxn modelId="{CB2A9CAC-8BA2-4C5C-AA93-85860C5FE164}" type="presParOf" srcId="{1AF79B44-AAE9-478D-9D57-D39DF5F24D5D}" destId="{0E24D3F7-145C-406B-B0DE-BD221B5B537D}" srcOrd="2" destOrd="0" presId="urn:microsoft.com/office/officeart/2018/2/layout/IconVerticalSolidList"/>
    <dgm:cxn modelId="{BC49AF02-F687-4776-B6DF-25641B22CC28}" type="presParOf" srcId="{1AF79B44-AAE9-478D-9D57-D39DF5F24D5D}" destId="{15A1966C-0933-4C60-9CC5-A823001DFCD4}" srcOrd="3" destOrd="0" presId="urn:microsoft.com/office/officeart/2018/2/layout/IconVerticalSolidList"/>
    <dgm:cxn modelId="{036C5CD5-1901-4057-A8BF-A51CFF15244C}" type="presParOf" srcId="{38DB689E-BEA0-4BC6-A670-89C07DB31340}" destId="{7AD58A42-0043-4D27-AA07-A5A7AFD17CA5}" srcOrd="5" destOrd="0" presId="urn:microsoft.com/office/officeart/2018/2/layout/IconVerticalSolidList"/>
    <dgm:cxn modelId="{739777F1-D41F-4184-A4F3-AB1FE4010E2F}" type="presParOf" srcId="{38DB689E-BEA0-4BC6-A670-89C07DB31340}" destId="{306ADA72-22DD-4C9F-9B51-0716C53BAE04}" srcOrd="6" destOrd="0" presId="urn:microsoft.com/office/officeart/2018/2/layout/IconVerticalSolidList"/>
    <dgm:cxn modelId="{D91618F7-A8E0-4EA7-9CAE-2CEBDAAE2325}" type="presParOf" srcId="{306ADA72-22DD-4C9F-9B51-0716C53BAE04}" destId="{2AAF8D80-1A34-4A6F-9CED-B80B18A6CA79}" srcOrd="0" destOrd="0" presId="urn:microsoft.com/office/officeart/2018/2/layout/IconVerticalSolidList"/>
    <dgm:cxn modelId="{A9A890F3-BF2A-4178-B6B5-ED3C0C0AAF92}" type="presParOf" srcId="{306ADA72-22DD-4C9F-9B51-0716C53BAE04}" destId="{37CB4202-20E2-4847-B619-B02E161A99FB}" srcOrd="1" destOrd="0" presId="urn:microsoft.com/office/officeart/2018/2/layout/IconVerticalSolidList"/>
    <dgm:cxn modelId="{492EAC63-E5D8-445B-B763-758E845F9FC8}" type="presParOf" srcId="{306ADA72-22DD-4C9F-9B51-0716C53BAE04}" destId="{3D1B42D9-3CE9-4EF6-BF92-BB2EB59E9F65}" srcOrd="2" destOrd="0" presId="urn:microsoft.com/office/officeart/2018/2/layout/IconVerticalSolidList"/>
    <dgm:cxn modelId="{233D5559-0CF0-4F83-B31C-0759931381EB}" type="presParOf" srcId="{306ADA72-22DD-4C9F-9B51-0716C53BAE04}" destId="{7D2DE4C0-E1B9-4336-8681-B343F3BC4C47}" srcOrd="3" destOrd="0" presId="urn:microsoft.com/office/officeart/2018/2/layout/IconVerticalSolidList"/>
    <dgm:cxn modelId="{9C075CFD-6B38-4133-B972-AB6439CBDF88}" type="presParOf" srcId="{38DB689E-BEA0-4BC6-A670-89C07DB31340}" destId="{F98E8D11-D107-4542-8F37-82F77485291C}" srcOrd="7" destOrd="0" presId="urn:microsoft.com/office/officeart/2018/2/layout/IconVerticalSolidList"/>
    <dgm:cxn modelId="{47EA7C6A-EAD5-4D81-AEA4-B8B4BF4D709C}" type="presParOf" srcId="{38DB689E-BEA0-4BC6-A670-89C07DB31340}" destId="{6251EE37-DE45-4B45-A6CE-EF4AB392009C}" srcOrd="8" destOrd="0" presId="urn:microsoft.com/office/officeart/2018/2/layout/IconVerticalSolidList"/>
    <dgm:cxn modelId="{5FCE7868-CAD4-4BBE-99EB-40653DA85835}" type="presParOf" srcId="{6251EE37-DE45-4B45-A6CE-EF4AB392009C}" destId="{D9A78EF8-B5E0-4D96-B6DC-458CB146AA4D}" srcOrd="0" destOrd="0" presId="urn:microsoft.com/office/officeart/2018/2/layout/IconVerticalSolidList"/>
    <dgm:cxn modelId="{62D3B7AD-F969-48DB-A4CC-7383854FC2CD}" type="presParOf" srcId="{6251EE37-DE45-4B45-A6CE-EF4AB392009C}" destId="{864EC965-5FEC-4CC5-85F8-56E0A73EFFEF}" srcOrd="1" destOrd="0" presId="urn:microsoft.com/office/officeart/2018/2/layout/IconVerticalSolidList"/>
    <dgm:cxn modelId="{54EF7757-D678-4BD8-AEFA-FAA04B5CAEA2}" type="presParOf" srcId="{6251EE37-DE45-4B45-A6CE-EF4AB392009C}" destId="{7066F5ED-8FC3-48B6-AFC4-2EB7AC0EEF3D}" srcOrd="2" destOrd="0" presId="urn:microsoft.com/office/officeart/2018/2/layout/IconVerticalSolidList"/>
    <dgm:cxn modelId="{21F9AAE8-D041-4901-8EE2-E5D0A5297059}" type="presParOf" srcId="{6251EE37-DE45-4B45-A6CE-EF4AB392009C}" destId="{6431EBB0-6F36-479C-A8D4-7DB7FBE260A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A22B33-42D6-49D1-AD85-FFE4C210490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4BE1639A-C984-42EA-930E-3BEFD5A7F31A}">
      <dgm:prSet/>
      <dgm:spPr/>
      <dgm:t>
        <a:bodyPr/>
        <a:lstStyle/>
        <a:p>
          <a:r>
            <a:rPr lang="en-US"/>
            <a:t>Accuracy: The model achieves 94.9% accuracy for clear facial expressions but struggles with subtle ones like fear vs. surprise.</a:t>
          </a:r>
        </a:p>
      </dgm:t>
    </dgm:pt>
    <dgm:pt modelId="{6248C0E5-9F88-406C-9CE4-30011B5AF241}" type="parTrans" cxnId="{7AE7DDBE-BC2A-4D2E-B52D-A958C885E0B0}">
      <dgm:prSet/>
      <dgm:spPr/>
      <dgm:t>
        <a:bodyPr/>
        <a:lstStyle/>
        <a:p>
          <a:endParaRPr lang="en-US"/>
        </a:p>
      </dgm:t>
    </dgm:pt>
    <dgm:pt modelId="{C5099EBA-3203-4545-9FE4-FC89A3374242}" type="sibTrans" cxnId="{7AE7DDBE-BC2A-4D2E-B52D-A958C885E0B0}">
      <dgm:prSet/>
      <dgm:spPr/>
      <dgm:t>
        <a:bodyPr/>
        <a:lstStyle/>
        <a:p>
          <a:endParaRPr lang="en-US"/>
        </a:p>
      </dgm:t>
    </dgm:pt>
    <dgm:pt modelId="{201165A6-F48F-48B0-969D-4D60D16FCD16}">
      <dgm:prSet/>
      <dgm:spPr/>
      <dgm:t>
        <a:bodyPr/>
        <a:lstStyle/>
        <a:p>
          <a:r>
            <a:rPr lang="en-US"/>
            <a:t>Precision and Recall: High for happy and angry faces, but lower for fear and sadness due to similarities in these expressions.</a:t>
          </a:r>
        </a:p>
      </dgm:t>
    </dgm:pt>
    <dgm:pt modelId="{430356A2-6F84-4EF2-917A-355A601ABD18}" type="parTrans" cxnId="{85D849B4-AB65-4715-9E36-B6A8B320C90C}">
      <dgm:prSet/>
      <dgm:spPr/>
      <dgm:t>
        <a:bodyPr/>
        <a:lstStyle/>
        <a:p>
          <a:endParaRPr lang="en-US"/>
        </a:p>
      </dgm:t>
    </dgm:pt>
    <dgm:pt modelId="{389AB077-4410-422E-A221-CEDC0A4C76AC}" type="sibTrans" cxnId="{85D849B4-AB65-4715-9E36-B6A8B320C90C}">
      <dgm:prSet/>
      <dgm:spPr/>
      <dgm:t>
        <a:bodyPr/>
        <a:lstStyle/>
        <a:p>
          <a:endParaRPr lang="en-US"/>
        </a:p>
      </dgm:t>
    </dgm:pt>
    <dgm:pt modelId="{DA9A949E-0D3F-4692-B04C-47581DA9045D}">
      <dgm:prSet/>
      <dgm:spPr/>
      <dgm:t>
        <a:bodyPr/>
        <a:lstStyle/>
        <a:p>
          <a:r>
            <a:rPr lang="en-US"/>
            <a:t>Processing Speed: 25-30 fps in real-time applications with optimized architectures (MobileNet, EfficientNet) for fast performance.</a:t>
          </a:r>
        </a:p>
      </dgm:t>
    </dgm:pt>
    <dgm:pt modelId="{DB36E751-CAA8-439C-873E-DC45B77C96D2}" type="parTrans" cxnId="{57474BE9-8A63-45BC-8144-FB8C2CCE35DC}">
      <dgm:prSet/>
      <dgm:spPr/>
      <dgm:t>
        <a:bodyPr/>
        <a:lstStyle/>
        <a:p>
          <a:endParaRPr lang="en-US"/>
        </a:p>
      </dgm:t>
    </dgm:pt>
    <dgm:pt modelId="{16BADE6F-804E-4310-BB40-93C2486AEEFF}" type="sibTrans" cxnId="{57474BE9-8A63-45BC-8144-FB8C2CCE35DC}">
      <dgm:prSet/>
      <dgm:spPr/>
      <dgm:t>
        <a:bodyPr/>
        <a:lstStyle/>
        <a:p>
          <a:endParaRPr lang="en-US"/>
        </a:p>
      </dgm:t>
    </dgm:pt>
    <dgm:pt modelId="{6CDC19F9-56BF-4C4C-8D40-57763768353D}">
      <dgm:prSet/>
      <dgm:spPr/>
      <dgm:t>
        <a:bodyPr/>
        <a:lstStyle/>
        <a:p>
          <a:r>
            <a:rPr lang="en-US"/>
            <a:t>Memory Usage: Under 2GB GPU memory during inference, suitable for mobile and embedded devices.</a:t>
          </a:r>
        </a:p>
      </dgm:t>
    </dgm:pt>
    <dgm:pt modelId="{306D82FE-DE27-48F7-AF88-E238CB7A093F}" type="parTrans" cxnId="{D2DCE3FB-A026-42BB-96CC-DE3CD01B4AF4}">
      <dgm:prSet/>
      <dgm:spPr/>
      <dgm:t>
        <a:bodyPr/>
        <a:lstStyle/>
        <a:p>
          <a:endParaRPr lang="en-US"/>
        </a:p>
      </dgm:t>
    </dgm:pt>
    <dgm:pt modelId="{9126BA1C-1461-4762-BF22-DB15175D1CA8}" type="sibTrans" cxnId="{D2DCE3FB-A026-42BB-96CC-DE3CD01B4AF4}">
      <dgm:prSet/>
      <dgm:spPr/>
      <dgm:t>
        <a:bodyPr/>
        <a:lstStyle/>
        <a:p>
          <a:endParaRPr lang="en-US"/>
        </a:p>
      </dgm:t>
    </dgm:pt>
    <dgm:pt modelId="{D6E64857-2B67-488B-8599-BAE836244069}">
      <dgm:prSet/>
      <dgm:spPr/>
      <dgm:t>
        <a:bodyPr/>
        <a:lstStyle/>
        <a:p>
          <a:r>
            <a:rPr lang="en-US"/>
            <a:t>Inference Time: Under 200 milliseconds per image, ensuring smooth interactions.</a:t>
          </a:r>
        </a:p>
      </dgm:t>
    </dgm:pt>
    <dgm:pt modelId="{C2EF1629-6713-487C-8CCE-35869C97F047}" type="parTrans" cxnId="{5C044911-9F33-4F15-8631-FAC2F5311D9B}">
      <dgm:prSet/>
      <dgm:spPr/>
      <dgm:t>
        <a:bodyPr/>
        <a:lstStyle/>
        <a:p>
          <a:endParaRPr lang="en-US"/>
        </a:p>
      </dgm:t>
    </dgm:pt>
    <dgm:pt modelId="{0E7BB176-6EA7-489E-AEE2-40E854F54E7E}" type="sibTrans" cxnId="{5C044911-9F33-4F15-8631-FAC2F5311D9B}">
      <dgm:prSet/>
      <dgm:spPr/>
      <dgm:t>
        <a:bodyPr/>
        <a:lstStyle/>
        <a:p>
          <a:endParaRPr lang="en-US"/>
        </a:p>
      </dgm:t>
    </dgm:pt>
    <dgm:pt modelId="{2B3BC909-4736-4E6B-B496-3E3152A8C2DE}">
      <dgm:prSet/>
      <dgm:spPr/>
      <dgm:t>
        <a:bodyPr/>
        <a:lstStyle/>
        <a:p>
          <a:r>
            <a:rPr lang="en-US"/>
            <a:t>Efficiency Trade-Offs: Quality improvement may slow down processing, especially for complex expressions like surprise.</a:t>
          </a:r>
        </a:p>
      </dgm:t>
    </dgm:pt>
    <dgm:pt modelId="{60B31496-6742-42EA-BE9E-9DD7E560E992}" type="parTrans" cxnId="{8FC14591-77F3-43D0-A58D-A516AE7CFFC3}">
      <dgm:prSet/>
      <dgm:spPr/>
      <dgm:t>
        <a:bodyPr/>
        <a:lstStyle/>
        <a:p>
          <a:endParaRPr lang="en-US"/>
        </a:p>
      </dgm:t>
    </dgm:pt>
    <dgm:pt modelId="{98E9DA68-BA20-483D-ACD0-D2C88A14F9EB}" type="sibTrans" cxnId="{8FC14591-77F3-43D0-A58D-A516AE7CFFC3}">
      <dgm:prSet/>
      <dgm:spPr/>
      <dgm:t>
        <a:bodyPr/>
        <a:lstStyle/>
        <a:p>
          <a:endParaRPr lang="en-US"/>
        </a:p>
      </dgm:t>
    </dgm:pt>
    <dgm:pt modelId="{00FAC4B8-4E1F-4E80-BDBC-63788547D100}" type="pres">
      <dgm:prSet presAssocID="{ADA22B33-42D6-49D1-AD85-FFE4C210490E}" presName="vert0" presStyleCnt="0">
        <dgm:presLayoutVars>
          <dgm:dir/>
          <dgm:animOne val="branch"/>
          <dgm:animLvl val="lvl"/>
        </dgm:presLayoutVars>
      </dgm:prSet>
      <dgm:spPr/>
    </dgm:pt>
    <dgm:pt modelId="{26313108-0E0E-4312-AFDB-1769CC9C338B}" type="pres">
      <dgm:prSet presAssocID="{4BE1639A-C984-42EA-930E-3BEFD5A7F31A}" presName="thickLine" presStyleLbl="alignNode1" presStyleIdx="0" presStyleCnt="6"/>
      <dgm:spPr/>
    </dgm:pt>
    <dgm:pt modelId="{96B1C043-0A33-4E5B-96FB-DD80E510C0E4}" type="pres">
      <dgm:prSet presAssocID="{4BE1639A-C984-42EA-930E-3BEFD5A7F31A}" presName="horz1" presStyleCnt="0"/>
      <dgm:spPr/>
    </dgm:pt>
    <dgm:pt modelId="{E185A8F7-2BC7-4A72-A7A5-3089A7EC7D5D}" type="pres">
      <dgm:prSet presAssocID="{4BE1639A-C984-42EA-930E-3BEFD5A7F31A}" presName="tx1" presStyleLbl="revTx" presStyleIdx="0" presStyleCnt="6"/>
      <dgm:spPr/>
    </dgm:pt>
    <dgm:pt modelId="{AA9FEDD8-FF06-415C-8982-CB41D6BB3D2F}" type="pres">
      <dgm:prSet presAssocID="{4BE1639A-C984-42EA-930E-3BEFD5A7F31A}" presName="vert1" presStyleCnt="0"/>
      <dgm:spPr/>
    </dgm:pt>
    <dgm:pt modelId="{22659DAB-7D3F-4BB2-ADAA-B28E208D936B}" type="pres">
      <dgm:prSet presAssocID="{201165A6-F48F-48B0-969D-4D60D16FCD16}" presName="thickLine" presStyleLbl="alignNode1" presStyleIdx="1" presStyleCnt="6"/>
      <dgm:spPr/>
    </dgm:pt>
    <dgm:pt modelId="{2CAA9371-754E-46EE-9063-C55E2793A09C}" type="pres">
      <dgm:prSet presAssocID="{201165A6-F48F-48B0-969D-4D60D16FCD16}" presName="horz1" presStyleCnt="0"/>
      <dgm:spPr/>
    </dgm:pt>
    <dgm:pt modelId="{71EEABA4-58EE-479B-B98E-8C8C193E4C11}" type="pres">
      <dgm:prSet presAssocID="{201165A6-F48F-48B0-969D-4D60D16FCD16}" presName="tx1" presStyleLbl="revTx" presStyleIdx="1" presStyleCnt="6"/>
      <dgm:spPr/>
    </dgm:pt>
    <dgm:pt modelId="{67AC2543-B6A4-4BFD-B582-2192753412D3}" type="pres">
      <dgm:prSet presAssocID="{201165A6-F48F-48B0-969D-4D60D16FCD16}" presName="vert1" presStyleCnt="0"/>
      <dgm:spPr/>
    </dgm:pt>
    <dgm:pt modelId="{25675569-627A-42EF-9D50-6F8F7AD71BA0}" type="pres">
      <dgm:prSet presAssocID="{DA9A949E-0D3F-4692-B04C-47581DA9045D}" presName="thickLine" presStyleLbl="alignNode1" presStyleIdx="2" presStyleCnt="6"/>
      <dgm:spPr/>
    </dgm:pt>
    <dgm:pt modelId="{40F85F0B-C4DD-401F-BAD2-900F578B9702}" type="pres">
      <dgm:prSet presAssocID="{DA9A949E-0D3F-4692-B04C-47581DA9045D}" presName="horz1" presStyleCnt="0"/>
      <dgm:spPr/>
    </dgm:pt>
    <dgm:pt modelId="{FDB38E23-624E-49DD-8707-F2C8779D6315}" type="pres">
      <dgm:prSet presAssocID="{DA9A949E-0D3F-4692-B04C-47581DA9045D}" presName="tx1" presStyleLbl="revTx" presStyleIdx="2" presStyleCnt="6"/>
      <dgm:spPr/>
    </dgm:pt>
    <dgm:pt modelId="{FC251811-0B57-46DC-9BC3-6440653320F9}" type="pres">
      <dgm:prSet presAssocID="{DA9A949E-0D3F-4692-B04C-47581DA9045D}" presName="vert1" presStyleCnt="0"/>
      <dgm:spPr/>
    </dgm:pt>
    <dgm:pt modelId="{09373F31-68B7-4EBC-9A4A-D73AB4F169C4}" type="pres">
      <dgm:prSet presAssocID="{6CDC19F9-56BF-4C4C-8D40-57763768353D}" presName="thickLine" presStyleLbl="alignNode1" presStyleIdx="3" presStyleCnt="6"/>
      <dgm:spPr/>
    </dgm:pt>
    <dgm:pt modelId="{1778C77A-EBE3-43B1-843A-FFAFDA99D248}" type="pres">
      <dgm:prSet presAssocID="{6CDC19F9-56BF-4C4C-8D40-57763768353D}" presName="horz1" presStyleCnt="0"/>
      <dgm:spPr/>
    </dgm:pt>
    <dgm:pt modelId="{41FBA6A1-C08B-4436-9C99-51EAAC6089A7}" type="pres">
      <dgm:prSet presAssocID="{6CDC19F9-56BF-4C4C-8D40-57763768353D}" presName="tx1" presStyleLbl="revTx" presStyleIdx="3" presStyleCnt="6"/>
      <dgm:spPr/>
    </dgm:pt>
    <dgm:pt modelId="{9EDEE54F-E51C-4F94-81FB-034E5163F570}" type="pres">
      <dgm:prSet presAssocID="{6CDC19F9-56BF-4C4C-8D40-57763768353D}" presName="vert1" presStyleCnt="0"/>
      <dgm:spPr/>
    </dgm:pt>
    <dgm:pt modelId="{36E113FD-CD8D-45B8-A1AB-5A76099BB5D1}" type="pres">
      <dgm:prSet presAssocID="{D6E64857-2B67-488B-8599-BAE836244069}" presName="thickLine" presStyleLbl="alignNode1" presStyleIdx="4" presStyleCnt="6"/>
      <dgm:spPr/>
    </dgm:pt>
    <dgm:pt modelId="{63DD69AE-CD8E-40DE-A8E8-9A00EE0C36EE}" type="pres">
      <dgm:prSet presAssocID="{D6E64857-2B67-488B-8599-BAE836244069}" presName="horz1" presStyleCnt="0"/>
      <dgm:spPr/>
    </dgm:pt>
    <dgm:pt modelId="{AE460B06-BDA2-413D-9BA3-ED7B38D89B5D}" type="pres">
      <dgm:prSet presAssocID="{D6E64857-2B67-488B-8599-BAE836244069}" presName="tx1" presStyleLbl="revTx" presStyleIdx="4" presStyleCnt="6"/>
      <dgm:spPr/>
    </dgm:pt>
    <dgm:pt modelId="{14CEE422-B9A5-4B94-9CB4-6B5F22F15A55}" type="pres">
      <dgm:prSet presAssocID="{D6E64857-2B67-488B-8599-BAE836244069}" presName="vert1" presStyleCnt="0"/>
      <dgm:spPr/>
    </dgm:pt>
    <dgm:pt modelId="{7D02195F-F6A1-4A6D-869C-7FD491DA0FED}" type="pres">
      <dgm:prSet presAssocID="{2B3BC909-4736-4E6B-B496-3E3152A8C2DE}" presName="thickLine" presStyleLbl="alignNode1" presStyleIdx="5" presStyleCnt="6"/>
      <dgm:spPr/>
    </dgm:pt>
    <dgm:pt modelId="{8171E4C1-80A0-4B7F-994B-5590CCA31EB3}" type="pres">
      <dgm:prSet presAssocID="{2B3BC909-4736-4E6B-B496-3E3152A8C2DE}" presName="horz1" presStyleCnt="0"/>
      <dgm:spPr/>
    </dgm:pt>
    <dgm:pt modelId="{BAE275B5-984F-4B3B-ADFF-9137A92D6826}" type="pres">
      <dgm:prSet presAssocID="{2B3BC909-4736-4E6B-B496-3E3152A8C2DE}" presName="tx1" presStyleLbl="revTx" presStyleIdx="5" presStyleCnt="6"/>
      <dgm:spPr/>
    </dgm:pt>
    <dgm:pt modelId="{6F2FBA00-0608-49F5-A2FE-0FEA3E442BB4}" type="pres">
      <dgm:prSet presAssocID="{2B3BC909-4736-4E6B-B496-3E3152A8C2DE}" presName="vert1" presStyleCnt="0"/>
      <dgm:spPr/>
    </dgm:pt>
  </dgm:ptLst>
  <dgm:cxnLst>
    <dgm:cxn modelId="{5C044911-9F33-4F15-8631-FAC2F5311D9B}" srcId="{ADA22B33-42D6-49D1-AD85-FFE4C210490E}" destId="{D6E64857-2B67-488B-8599-BAE836244069}" srcOrd="4" destOrd="0" parTransId="{C2EF1629-6713-487C-8CCE-35869C97F047}" sibTransId="{0E7BB176-6EA7-489E-AEE2-40E854F54E7E}"/>
    <dgm:cxn modelId="{6ECCD12F-E29E-49E5-BFEF-0D3CEFAFD318}" type="presOf" srcId="{6CDC19F9-56BF-4C4C-8D40-57763768353D}" destId="{41FBA6A1-C08B-4436-9C99-51EAAC6089A7}" srcOrd="0" destOrd="0" presId="urn:microsoft.com/office/officeart/2008/layout/LinedList"/>
    <dgm:cxn modelId="{4262E072-19DB-4710-B166-7D67764C87BB}" type="presOf" srcId="{4BE1639A-C984-42EA-930E-3BEFD5A7F31A}" destId="{E185A8F7-2BC7-4A72-A7A5-3089A7EC7D5D}" srcOrd="0" destOrd="0" presId="urn:microsoft.com/office/officeart/2008/layout/LinedList"/>
    <dgm:cxn modelId="{277B0981-08A0-4610-891B-FB359A051E32}" type="presOf" srcId="{201165A6-F48F-48B0-969D-4D60D16FCD16}" destId="{71EEABA4-58EE-479B-B98E-8C8C193E4C11}" srcOrd="0" destOrd="0" presId="urn:microsoft.com/office/officeart/2008/layout/LinedList"/>
    <dgm:cxn modelId="{FE9E768E-EC56-4BF2-BAD2-59BBF4D06ED6}" type="presOf" srcId="{ADA22B33-42D6-49D1-AD85-FFE4C210490E}" destId="{00FAC4B8-4E1F-4E80-BDBC-63788547D100}" srcOrd="0" destOrd="0" presId="urn:microsoft.com/office/officeart/2008/layout/LinedList"/>
    <dgm:cxn modelId="{CA2BB18E-E2F4-44B5-A39F-E9D98343D0F9}" type="presOf" srcId="{DA9A949E-0D3F-4692-B04C-47581DA9045D}" destId="{FDB38E23-624E-49DD-8707-F2C8779D6315}" srcOrd="0" destOrd="0" presId="urn:microsoft.com/office/officeart/2008/layout/LinedList"/>
    <dgm:cxn modelId="{8FC14591-77F3-43D0-A58D-A516AE7CFFC3}" srcId="{ADA22B33-42D6-49D1-AD85-FFE4C210490E}" destId="{2B3BC909-4736-4E6B-B496-3E3152A8C2DE}" srcOrd="5" destOrd="0" parTransId="{60B31496-6742-42EA-BE9E-9DD7E560E992}" sibTransId="{98E9DA68-BA20-483D-ACD0-D2C88A14F9EB}"/>
    <dgm:cxn modelId="{85D849B4-AB65-4715-9E36-B6A8B320C90C}" srcId="{ADA22B33-42D6-49D1-AD85-FFE4C210490E}" destId="{201165A6-F48F-48B0-969D-4D60D16FCD16}" srcOrd="1" destOrd="0" parTransId="{430356A2-6F84-4EF2-917A-355A601ABD18}" sibTransId="{389AB077-4410-422E-A221-CEDC0A4C76AC}"/>
    <dgm:cxn modelId="{7AE7DDBE-BC2A-4D2E-B52D-A958C885E0B0}" srcId="{ADA22B33-42D6-49D1-AD85-FFE4C210490E}" destId="{4BE1639A-C984-42EA-930E-3BEFD5A7F31A}" srcOrd="0" destOrd="0" parTransId="{6248C0E5-9F88-406C-9CE4-30011B5AF241}" sibTransId="{C5099EBA-3203-4545-9FE4-FC89A3374242}"/>
    <dgm:cxn modelId="{B6AD3BE0-E895-4AFB-8CB8-E86DCC6DA395}" type="presOf" srcId="{2B3BC909-4736-4E6B-B496-3E3152A8C2DE}" destId="{BAE275B5-984F-4B3B-ADFF-9137A92D6826}" srcOrd="0" destOrd="0" presId="urn:microsoft.com/office/officeart/2008/layout/LinedList"/>
    <dgm:cxn modelId="{57474BE9-8A63-45BC-8144-FB8C2CCE35DC}" srcId="{ADA22B33-42D6-49D1-AD85-FFE4C210490E}" destId="{DA9A949E-0D3F-4692-B04C-47581DA9045D}" srcOrd="2" destOrd="0" parTransId="{DB36E751-CAA8-439C-873E-DC45B77C96D2}" sibTransId="{16BADE6F-804E-4310-BB40-93C2486AEEFF}"/>
    <dgm:cxn modelId="{FFBDD2EC-F2FB-41DF-9C0A-326493F52863}" type="presOf" srcId="{D6E64857-2B67-488B-8599-BAE836244069}" destId="{AE460B06-BDA2-413D-9BA3-ED7B38D89B5D}" srcOrd="0" destOrd="0" presId="urn:microsoft.com/office/officeart/2008/layout/LinedList"/>
    <dgm:cxn modelId="{D2DCE3FB-A026-42BB-96CC-DE3CD01B4AF4}" srcId="{ADA22B33-42D6-49D1-AD85-FFE4C210490E}" destId="{6CDC19F9-56BF-4C4C-8D40-57763768353D}" srcOrd="3" destOrd="0" parTransId="{306D82FE-DE27-48F7-AF88-E238CB7A093F}" sibTransId="{9126BA1C-1461-4762-BF22-DB15175D1CA8}"/>
    <dgm:cxn modelId="{C68CBD63-B867-41A4-B761-F253AABD3599}" type="presParOf" srcId="{00FAC4B8-4E1F-4E80-BDBC-63788547D100}" destId="{26313108-0E0E-4312-AFDB-1769CC9C338B}" srcOrd="0" destOrd="0" presId="urn:microsoft.com/office/officeart/2008/layout/LinedList"/>
    <dgm:cxn modelId="{5D58774C-2027-42ED-BE71-6310C7B78959}" type="presParOf" srcId="{00FAC4B8-4E1F-4E80-BDBC-63788547D100}" destId="{96B1C043-0A33-4E5B-96FB-DD80E510C0E4}" srcOrd="1" destOrd="0" presId="urn:microsoft.com/office/officeart/2008/layout/LinedList"/>
    <dgm:cxn modelId="{BB0C4622-2E3C-47A4-899A-4117AB2A2059}" type="presParOf" srcId="{96B1C043-0A33-4E5B-96FB-DD80E510C0E4}" destId="{E185A8F7-2BC7-4A72-A7A5-3089A7EC7D5D}" srcOrd="0" destOrd="0" presId="urn:microsoft.com/office/officeart/2008/layout/LinedList"/>
    <dgm:cxn modelId="{1BC97A49-A4B5-45EB-B7CA-CB4507B4E594}" type="presParOf" srcId="{96B1C043-0A33-4E5B-96FB-DD80E510C0E4}" destId="{AA9FEDD8-FF06-415C-8982-CB41D6BB3D2F}" srcOrd="1" destOrd="0" presId="urn:microsoft.com/office/officeart/2008/layout/LinedList"/>
    <dgm:cxn modelId="{4880C568-B0D5-4A5A-8F68-4F05C23EF4E8}" type="presParOf" srcId="{00FAC4B8-4E1F-4E80-BDBC-63788547D100}" destId="{22659DAB-7D3F-4BB2-ADAA-B28E208D936B}" srcOrd="2" destOrd="0" presId="urn:microsoft.com/office/officeart/2008/layout/LinedList"/>
    <dgm:cxn modelId="{42CB40B4-34B4-4271-A3B1-E4252C834D02}" type="presParOf" srcId="{00FAC4B8-4E1F-4E80-BDBC-63788547D100}" destId="{2CAA9371-754E-46EE-9063-C55E2793A09C}" srcOrd="3" destOrd="0" presId="urn:microsoft.com/office/officeart/2008/layout/LinedList"/>
    <dgm:cxn modelId="{A618F689-C166-4814-AE19-CCA7A4119732}" type="presParOf" srcId="{2CAA9371-754E-46EE-9063-C55E2793A09C}" destId="{71EEABA4-58EE-479B-B98E-8C8C193E4C11}" srcOrd="0" destOrd="0" presId="urn:microsoft.com/office/officeart/2008/layout/LinedList"/>
    <dgm:cxn modelId="{0D36B177-804C-4333-832C-A5A997DE2574}" type="presParOf" srcId="{2CAA9371-754E-46EE-9063-C55E2793A09C}" destId="{67AC2543-B6A4-4BFD-B582-2192753412D3}" srcOrd="1" destOrd="0" presId="urn:microsoft.com/office/officeart/2008/layout/LinedList"/>
    <dgm:cxn modelId="{8C9814F2-82AA-4D53-A6A7-5B7B0322B86E}" type="presParOf" srcId="{00FAC4B8-4E1F-4E80-BDBC-63788547D100}" destId="{25675569-627A-42EF-9D50-6F8F7AD71BA0}" srcOrd="4" destOrd="0" presId="urn:microsoft.com/office/officeart/2008/layout/LinedList"/>
    <dgm:cxn modelId="{302E0B43-C641-423D-8B74-5FCA31561784}" type="presParOf" srcId="{00FAC4B8-4E1F-4E80-BDBC-63788547D100}" destId="{40F85F0B-C4DD-401F-BAD2-900F578B9702}" srcOrd="5" destOrd="0" presId="urn:microsoft.com/office/officeart/2008/layout/LinedList"/>
    <dgm:cxn modelId="{06DD0675-2AE5-4396-95DD-F504B2E059CE}" type="presParOf" srcId="{40F85F0B-C4DD-401F-BAD2-900F578B9702}" destId="{FDB38E23-624E-49DD-8707-F2C8779D6315}" srcOrd="0" destOrd="0" presId="urn:microsoft.com/office/officeart/2008/layout/LinedList"/>
    <dgm:cxn modelId="{A367D963-6951-41F1-8572-58058BE82FEF}" type="presParOf" srcId="{40F85F0B-C4DD-401F-BAD2-900F578B9702}" destId="{FC251811-0B57-46DC-9BC3-6440653320F9}" srcOrd="1" destOrd="0" presId="urn:microsoft.com/office/officeart/2008/layout/LinedList"/>
    <dgm:cxn modelId="{1905FA13-FFB3-461A-BBBB-E39970C9F86E}" type="presParOf" srcId="{00FAC4B8-4E1F-4E80-BDBC-63788547D100}" destId="{09373F31-68B7-4EBC-9A4A-D73AB4F169C4}" srcOrd="6" destOrd="0" presId="urn:microsoft.com/office/officeart/2008/layout/LinedList"/>
    <dgm:cxn modelId="{0CE15986-A9DF-46E8-AE91-515A593E9DE8}" type="presParOf" srcId="{00FAC4B8-4E1F-4E80-BDBC-63788547D100}" destId="{1778C77A-EBE3-43B1-843A-FFAFDA99D248}" srcOrd="7" destOrd="0" presId="urn:microsoft.com/office/officeart/2008/layout/LinedList"/>
    <dgm:cxn modelId="{A6E508FB-E01D-4FC1-AB29-2B5A8E1FB620}" type="presParOf" srcId="{1778C77A-EBE3-43B1-843A-FFAFDA99D248}" destId="{41FBA6A1-C08B-4436-9C99-51EAAC6089A7}" srcOrd="0" destOrd="0" presId="urn:microsoft.com/office/officeart/2008/layout/LinedList"/>
    <dgm:cxn modelId="{730D66A8-834E-4EF3-AB2C-241AEFEDDA3A}" type="presParOf" srcId="{1778C77A-EBE3-43B1-843A-FFAFDA99D248}" destId="{9EDEE54F-E51C-4F94-81FB-034E5163F570}" srcOrd="1" destOrd="0" presId="urn:microsoft.com/office/officeart/2008/layout/LinedList"/>
    <dgm:cxn modelId="{468753D0-92FE-4FDD-AD93-32617FA962E3}" type="presParOf" srcId="{00FAC4B8-4E1F-4E80-BDBC-63788547D100}" destId="{36E113FD-CD8D-45B8-A1AB-5A76099BB5D1}" srcOrd="8" destOrd="0" presId="urn:microsoft.com/office/officeart/2008/layout/LinedList"/>
    <dgm:cxn modelId="{472B3AE3-3C57-4C18-8177-EAD1CA68B692}" type="presParOf" srcId="{00FAC4B8-4E1F-4E80-BDBC-63788547D100}" destId="{63DD69AE-CD8E-40DE-A8E8-9A00EE0C36EE}" srcOrd="9" destOrd="0" presId="urn:microsoft.com/office/officeart/2008/layout/LinedList"/>
    <dgm:cxn modelId="{E40843BE-0227-4C92-924D-729FCA878EF0}" type="presParOf" srcId="{63DD69AE-CD8E-40DE-A8E8-9A00EE0C36EE}" destId="{AE460B06-BDA2-413D-9BA3-ED7B38D89B5D}" srcOrd="0" destOrd="0" presId="urn:microsoft.com/office/officeart/2008/layout/LinedList"/>
    <dgm:cxn modelId="{43BB67FB-FC4D-4164-A6A5-0A32A7609DA0}" type="presParOf" srcId="{63DD69AE-CD8E-40DE-A8E8-9A00EE0C36EE}" destId="{14CEE422-B9A5-4B94-9CB4-6B5F22F15A55}" srcOrd="1" destOrd="0" presId="urn:microsoft.com/office/officeart/2008/layout/LinedList"/>
    <dgm:cxn modelId="{36C063E9-CF0E-444C-A64B-F09B36FA476D}" type="presParOf" srcId="{00FAC4B8-4E1F-4E80-BDBC-63788547D100}" destId="{7D02195F-F6A1-4A6D-869C-7FD491DA0FED}" srcOrd="10" destOrd="0" presId="urn:microsoft.com/office/officeart/2008/layout/LinedList"/>
    <dgm:cxn modelId="{B2CA92D0-2589-4548-980F-279ADCF48304}" type="presParOf" srcId="{00FAC4B8-4E1F-4E80-BDBC-63788547D100}" destId="{8171E4C1-80A0-4B7F-994B-5590CCA31EB3}" srcOrd="11" destOrd="0" presId="urn:microsoft.com/office/officeart/2008/layout/LinedList"/>
    <dgm:cxn modelId="{94E66064-7A9C-475A-A3F3-CD301BE63A9A}" type="presParOf" srcId="{8171E4C1-80A0-4B7F-994B-5590CCA31EB3}" destId="{BAE275B5-984F-4B3B-ADFF-9137A92D6826}" srcOrd="0" destOrd="0" presId="urn:microsoft.com/office/officeart/2008/layout/LinedList"/>
    <dgm:cxn modelId="{AD382264-C00C-4FA0-8B18-8729C803F4B8}" type="presParOf" srcId="{8171E4C1-80A0-4B7F-994B-5590CCA31EB3}" destId="{6F2FBA00-0608-49F5-A2FE-0FEA3E442BB4}"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976687-1C45-4228-88B1-186B2BDD400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762746E-DDF5-4D88-9857-F55738898A0B}">
      <dgm:prSet/>
      <dgm:spPr/>
      <dgm:t>
        <a:bodyPr/>
        <a:lstStyle/>
        <a:p>
          <a:r>
            <a:rPr lang="en-US"/>
            <a:t>Expression Ambiguity: The model struggles with differentiating between similar facial expressions (e.g., fear vs. surprise), leading to lower accuracy in subtle emotion classification.</a:t>
          </a:r>
        </a:p>
      </dgm:t>
    </dgm:pt>
    <dgm:pt modelId="{BCBDA6D4-1B5E-49D8-881C-11A0F8413002}" type="parTrans" cxnId="{3A9EFC68-9461-4F0B-B4CD-7129E6B9E951}">
      <dgm:prSet/>
      <dgm:spPr/>
      <dgm:t>
        <a:bodyPr/>
        <a:lstStyle/>
        <a:p>
          <a:endParaRPr lang="en-US"/>
        </a:p>
      </dgm:t>
    </dgm:pt>
    <dgm:pt modelId="{7507011C-E554-45C6-A61B-693EFBBFECAB}" type="sibTrans" cxnId="{3A9EFC68-9461-4F0B-B4CD-7129E6B9E951}">
      <dgm:prSet/>
      <dgm:spPr/>
      <dgm:t>
        <a:bodyPr/>
        <a:lstStyle/>
        <a:p>
          <a:endParaRPr lang="en-US"/>
        </a:p>
      </dgm:t>
    </dgm:pt>
    <dgm:pt modelId="{01FAD9B3-0BAC-4A13-9AAA-C3395FCEE950}">
      <dgm:prSet/>
      <dgm:spPr/>
      <dgm:t>
        <a:bodyPr/>
        <a:lstStyle/>
        <a:p>
          <a:r>
            <a:rPr lang="en-US"/>
            <a:t>Dataset Bias: The model may be biased toward certain demographic groups (e.g., age, ethnicity) if the training dataset lacks diversity, leading to poor generalization for underrepresented groups.</a:t>
          </a:r>
        </a:p>
      </dgm:t>
    </dgm:pt>
    <dgm:pt modelId="{B09A4219-245B-4CC0-991B-C195F3680E2D}" type="parTrans" cxnId="{E0ECAD87-392E-4E3B-AAF1-53806EEB7254}">
      <dgm:prSet/>
      <dgm:spPr/>
      <dgm:t>
        <a:bodyPr/>
        <a:lstStyle/>
        <a:p>
          <a:endParaRPr lang="en-US"/>
        </a:p>
      </dgm:t>
    </dgm:pt>
    <dgm:pt modelId="{1FF8E2DE-D1D0-47F0-92C3-91C8A4A32863}" type="sibTrans" cxnId="{E0ECAD87-392E-4E3B-AAF1-53806EEB7254}">
      <dgm:prSet/>
      <dgm:spPr/>
      <dgm:t>
        <a:bodyPr/>
        <a:lstStyle/>
        <a:p>
          <a:endParaRPr lang="en-US"/>
        </a:p>
      </dgm:t>
    </dgm:pt>
    <dgm:pt modelId="{7FAF94BE-145F-478D-A52B-1474B886B45A}">
      <dgm:prSet/>
      <dgm:spPr/>
      <dgm:t>
        <a:bodyPr/>
        <a:lstStyle/>
        <a:p>
          <a:r>
            <a:rPr lang="en-US"/>
            <a:t>Real-Time Constraints: Despite optimizations, the model can experience slowdowns when generating complex expressions or in high-resolution scenarios, leading to trade-offs between quality and speed.</a:t>
          </a:r>
        </a:p>
      </dgm:t>
    </dgm:pt>
    <dgm:pt modelId="{A23B575B-3734-423D-87E2-9CCC8BFD8838}" type="parTrans" cxnId="{E401C6FE-54F6-4668-9D9F-B2562C1B24E5}">
      <dgm:prSet/>
      <dgm:spPr/>
      <dgm:t>
        <a:bodyPr/>
        <a:lstStyle/>
        <a:p>
          <a:endParaRPr lang="en-US"/>
        </a:p>
      </dgm:t>
    </dgm:pt>
    <dgm:pt modelId="{075D650B-4E08-42A9-AE34-CA5DAED96C5C}" type="sibTrans" cxnId="{E401C6FE-54F6-4668-9D9F-B2562C1B24E5}">
      <dgm:prSet/>
      <dgm:spPr/>
      <dgm:t>
        <a:bodyPr/>
        <a:lstStyle/>
        <a:p>
          <a:endParaRPr lang="en-US"/>
        </a:p>
      </dgm:t>
    </dgm:pt>
    <dgm:pt modelId="{BC1D8EAD-50B4-4D67-BEBA-C9EB7EB3F568}">
      <dgm:prSet/>
      <dgm:spPr/>
      <dgm:t>
        <a:bodyPr/>
        <a:lstStyle/>
        <a:p>
          <a:r>
            <a:rPr lang="en-US"/>
            <a:t>Facial Identity Preservation: While identity is generally preserved, some facial features may be distorted during extreme expression modifications, especially for non-standard or rare emotions.</a:t>
          </a:r>
        </a:p>
      </dgm:t>
    </dgm:pt>
    <dgm:pt modelId="{4D282B09-2FDE-4E90-901E-3A41469B73A1}" type="parTrans" cxnId="{8D14957F-4FD9-4A4C-AFB3-632CBCD5B7C2}">
      <dgm:prSet/>
      <dgm:spPr/>
      <dgm:t>
        <a:bodyPr/>
        <a:lstStyle/>
        <a:p>
          <a:endParaRPr lang="en-US"/>
        </a:p>
      </dgm:t>
    </dgm:pt>
    <dgm:pt modelId="{004A7C29-1107-48F4-85D2-8F57CB050D02}" type="sibTrans" cxnId="{8D14957F-4FD9-4A4C-AFB3-632CBCD5B7C2}">
      <dgm:prSet/>
      <dgm:spPr/>
      <dgm:t>
        <a:bodyPr/>
        <a:lstStyle/>
        <a:p>
          <a:endParaRPr lang="en-US"/>
        </a:p>
      </dgm:t>
    </dgm:pt>
    <dgm:pt modelId="{E812464A-E4D0-479C-A1B9-34EC85F6DC1B}">
      <dgm:prSet/>
      <dgm:spPr/>
      <dgm:t>
        <a:bodyPr/>
        <a:lstStyle/>
        <a:p>
          <a:r>
            <a:rPr lang="en-US"/>
            <a:t>Generalization Across Different Devices: The model may perform optimally on high-end GPUs but could face challenges on devices with limited processing power or memory, affecting its scalability for mobile applications.</a:t>
          </a:r>
        </a:p>
      </dgm:t>
    </dgm:pt>
    <dgm:pt modelId="{B177E04A-ACF9-4F4A-93BB-64775633AF57}" type="parTrans" cxnId="{1AE0A3CD-143F-42E0-9EAF-F2C988AF32E2}">
      <dgm:prSet/>
      <dgm:spPr/>
      <dgm:t>
        <a:bodyPr/>
        <a:lstStyle/>
        <a:p>
          <a:endParaRPr lang="en-US"/>
        </a:p>
      </dgm:t>
    </dgm:pt>
    <dgm:pt modelId="{898AD8B6-8539-43C4-B208-51ABAFD4C6CD}" type="sibTrans" cxnId="{1AE0A3CD-143F-42E0-9EAF-F2C988AF32E2}">
      <dgm:prSet/>
      <dgm:spPr/>
      <dgm:t>
        <a:bodyPr/>
        <a:lstStyle/>
        <a:p>
          <a:endParaRPr lang="en-US"/>
        </a:p>
      </dgm:t>
    </dgm:pt>
    <dgm:pt modelId="{60122F3B-897B-4963-BF93-50D4487DFFFA}" type="pres">
      <dgm:prSet presAssocID="{6D976687-1C45-4228-88B1-186B2BDD400F}" presName="root" presStyleCnt="0">
        <dgm:presLayoutVars>
          <dgm:dir/>
          <dgm:resizeHandles val="exact"/>
        </dgm:presLayoutVars>
      </dgm:prSet>
      <dgm:spPr/>
    </dgm:pt>
    <dgm:pt modelId="{61866BBA-930C-403F-BB59-A037181F767F}" type="pres">
      <dgm:prSet presAssocID="{D762746E-DDF5-4D88-9857-F55738898A0B}" presName="compNode" presStyleCnt="0"/>
      <dgm:spPr/>
    </dgm:pt>
    <dgm:pt modelId="{213796E3-CC97-4392-AA71-68FF82B898F4}" type="pres">
      <dgm:prSet presAssocID="{D762746E-DDF5-4D88-9857-F55738898A0B}" presName="bgRect" presStyleLbl="bgShp" presStyleIdx="0" presStyleCnt="5"/>
      <dgm:spPr/>
    </dgm:pt>
    <dgm:pt modelId="{6897A66E-5721-45CA-8F4B-DC2E86612844}" type="pres">
      <dgm:prSet presAssocID="{D762746E-DDF5-4D88-9857-F55738898A0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Joker Hat"/>
        </a:ext>
      </dgm:extLst>
    </dgm:pt>
    <dgm:pt modelId="{D3A34551-83EB-43A8-9D5A-0A26B11BAC44}" type="pres">
      <dgm:prSet presAssocID="{D762746E-DDF5-4D88-9857-F55738898A0B}" presName="spaceRect" presStyleCnt="0"/>
      <dgm:spPr/>
    </dgm:pt>
    <dgm:pt modelId="{BD8C5306-58EC-4A31-BC95-A52B97574CCB}" type="pres">
      <dgm:prSet presAssocID="{D762746E-DDF5-4D88-9857-F55738898A0B}" presName="parTx" presStyleLbl="revTx" presStyleIdx="0" presStyleCnt="5">
        <dgm:presLayoutVars>
          <dgm:chMax val="0"/>
          <dgm:chPref val="0"/>
        </dgm:presLayoutVars>
      </dgm:prSet>
      <dgm:spPr/>
    </dgm:pt>
    <dgm:pt modelId="{7E8BFA28-3C75-44C8-834F-D25C9C89AB71}" type="pres">
      <dgm:prSet presAssocID="{7507011C-E554-45C6-A61B-693EFBBFECAB}" presName="sibTrans" presStyleCnt="0"/>
      <dgm:spPr/>
    </dgm:pt>
    <dgm:pt modelId="{8E351440-9D27-48AC-A684-74D7547CB0C5}" type="pres">
      <dgm:prSet presAssocID="{01FAD9B3-0BAC-4A13-9AAA-C3395FCEE950}" presName="compNode" presStyleCnt="0"/>
      <dgm:spPr/>
    </dgm:pt>
    <dgm:pt modelId="{A994EB18-EED9-4A6F-B384-56851BC1F3CC}" type="pres">
      <dgm:prSet presAssocID="{01FAD9B3-0BAC-4A13-9AAA-C3395FCEE950}" presName="bgRect" presStyleLbl="bgShp" presStyleIdx="1" presStyleCnt="5"/>
      <dgm:spPr/>
    </dgm:pt>
    <dgm:pt modelId="{4FBD4A9C-9006-40F8-9024-98FDD5EC22FD}" type="pres">
      <dgm:prSet presAssocID="{01FAD9B3-0BAC-4A13-9AAA-C3395FCEE95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2348BA7F-2A02-4CF7-A4F9-D2F328C350AA}" type="pres">
      <dgm:prSet presAssocID="{01FAD9B3-0BAC-4A13-9AAA-C3395FCEE950}" presName="spaceRect" presStyleCnt="0"/>
      <dgm:spPr/>
    </dgm:pt>
    <dgm:pt modelId="{703FD503-319A-43D7-85C4-023E36408D4C}" type="pres">
      <dgm:prSet presAssocID="{01FAD9B3-0BAC-4A13-9AAA-C3395FCEE950}" presName="parTx" presStyleLbl="revTx" presStyleIdx="1" presStyleCnt="5">
        <dgm:presLayoutVars>
          <dgm:chMax val="0"/>
          <dgm:chPref val="0"/>
        </dgm:presLayoutVars>
      </dgm:prSet>
      <dgm:spPr/>
    </dgm:pt>
    <dgm:pt modelId="{EAE4CB84-4117-49F3-B394-7DE4DEA4EFF8}" type="pres">
      <dgm:prSet presAssocID="{1FF8E2DE-D1D0-47F0-92C3-91C8A4A32863}" presName="sibTrans" presStyleCnt="0"/>
      <dgm:spPr/>
    </dgm:pt>
    <dgm:pt modelId="{E7A1B8AB-3BFC-4FE4-9912-D6BEDD82386E}" type="pres">
      <dgm:prSet presAssocID="{7FAF94BE-145F-478D-A52B-1474B886B45A}" presName="compNode" presStyleCnt="0"/>
      <dgm:spPr/>
    </dgm:pt>
    <dgm:pt modelId="{E157C06C-E4FF-43F3-AEA4-08D4BBFF1ECE}" type="pres">
      <dgm:prSet presAssocID="{7FAF94BE-145F-478D-A52B-1474B886B45A}" presName="bgRect" presStyleLbl="bgShp" presStyleIdx="2" presStyleCnt="5"/>
      <dgm:spPr/>
    </dgm:pt>
    <dgm:pt modelId="{AA60274F-E835-49AF-B469-782AF7445173}" type="pres">
      <dgm:prSet presAssocID="{7FAF94BE-145F-478D-A52B-1474B886B45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A4733A02-3FAE-4B5F-9C0A-E13658AE5E00}" type="pres">
      <dgm:prSet presAssocID="{7FAF94BE-145F-478D-A52B-1474B886B45A}" presName="spaceRect" presStyleCnt="0"/>
      <dgm:spPr/>
    </dgm:pt>
    <dgm:pt modelId="{1C9BACA2-CCD1-4297-B363-A5A7CEB3110A}" type="pres">
      <dgm:prSet presAssocID="{7FAF94BE-145F-478D-A52B-1474B886B45A}" presName="parTx" presStyleLbl="revTx" presStyleIdx="2" presStyleCnt="5">
        <dgm:presLayoutVars>
          <dgm:chMax val="0"/>
          <dgm:chPref val="0"/>
        </dgm:presLayoutVars>
      </dgm:prSet>
      <dgm:spPr/>
    </dgm:pt>
    <dgm:pt modelId="{25418101-A483-4908-B440-9939D3FE7909}" type="pres">
      <dgm:prSet presAssocID="{075D650B-4E08-42A9-AE34-CA5DAED96C5C}" presName="sibTrans" presStyleCnt="0"/>
      <dgm:spPr/>
    </dgm:pt>
    <dgm:pt modelId="{A7A3AC99-DEE0-4232-8439-EC5E3C2C1073}" type="pres">
      <dgm:prSet presAssocID="{BC1D8EAD-50B4-4D67-BEBA-C9EB7EB3F568}" presName="compNode" presStyleCnt="0"/>
      <dgm:spPr/>
    </dgm:pt>
    <dgm:pt modelId="{18478A94-7B40-4927-BD8E-76F82849B14F}" type="pres">
      <dgm:prSet presAssocID="{BC1D8EAD-50B4-4D67-BEBA-C9EB7EB3F568}" presName="bgRect" presStyleLbl="bgShp" presStyleIdx="3" presStyleCnt="5"/>
      <dgm:spPr/>
    </dgm:pt>
    <dgm:pt modelId="{571DE757-20B3-48BB-9F41-3674B4A54CC3}" type="pres">
      <dgm:prSet presAssocID="{BC1D8EAD-50B4-4D67-BEBA-C9EB7EB3F56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ustache"/>
        </a:ext>
      </dgm:extLst>
    </dgm:pt>
    <dgm:pt modelId="{5F248C9E-772A-4062-BDD5-64DE96626998}" type="pres">
      <dgm:prSet presAssocID="{BC1D8EAD-50B4-4D67-BEBA-C9EB7EB3F568}" presName="spaceRect" presStyleCnt="0"/>
      <dgm:spPr/>
    </dgm:pt>
    <dgm:pt modelId="{9A7C9D0E-3E66-41DF-8960-21C6DD65A2C1}" type="pres">
      <dgm:prSet presAssocID="{BC1D8EAD-50B4-4D67-BEBA-C9EB7EB3F568}" presName="parTx" presStyleLbl="revTx" presStyleIdx="3" presStyleCnt="5">
        <dgm:presLayoutVars>
          <dgm:chMax val="0"/>
          <dgm:chPref val="0"/>
        </dgm:presLayoutVars>
      </dgm:prSet>
      <dgm:spPr/>
    </dgm:pt>
    <dgm:pt modelId="{ACACFA40-C93B-4003-B0DF-724EAD466528}" type="pres">
      <dgm:prSet presAssocID="{004A7C29-1107-48F4-85D2-8F57CB050D02}" presName="sibTrans" presStyleCnt="0"/>
      <dgm:spPr/>
    </dgm:pt>
    <dgm:pt modelId="{6AB119CC-917D-4D1F-8DBB-5433419696FB}" type="pres">
      <dgm:prSet presAssocID="{E812464A-E4D0-479C-A1B9-34EC85F6DC1B}" presName="compNode" presStyleCnt="0"/>
      <dgm:spPr/>
    </dgm:pt>
    <dgm:pt modelId="{A9062551-8AFD-4AF7-B444-45270500020B}" type="pres">
      <dgm:prSet presAssocID="{E812464A-E4D0-479C-A1B9-34EC85F6DC1B}" presName="bgRect" presStyleLbl="bgShp" presStyleIdx="4" presStyleCnt="5"/>
      <dgm:spPr/>
    </dgm:pt>
    <dgm:pt modelId="{531BEE76-2C92-499A-B9F2-66824CCF9D53}" type="pres">
      <dgm:prSet presAssocID="{E812464A-E4D0-479C-A1B9-34EC85F6DC1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BFAE8418-3C1B-46E6-ACFB-3CFFEF72378F}" type="pres">
      <dgm:prSet presAssocID="{E812464A-E4D0-479C-A1B9-34EC85F6DC1B}" presName="spaceRect" presStyleCnt="0"/>
      <dgm:spPr/>
    </dgm:pt>
    <dgm:pt modelId="{7B53A1E8-7031-4B6E-998A-733A3F444222}" type="pres">
      <dgm:prSet presAssocID="{E812464A-E4D0-479C-A1B9-34EC85F6DC1B}" presName="parTx" presStyleLbl="revTx" presStyleIdx="4" presStyleCnt="5">
        <dgm:presLayoutVars>
          <dgm:chMax val="0"/>
          <dgm:chPref val="0"/>
        </dgm:presLayoutVars>
      </dgm:prSet>
      <dgm:spPr/>
    </dgm:pt>
  </dgm:ptLst>
  <dgm:cxnLst>
    <dgm:cxn modelId="{7E8B7D19-5F68-4C14-8FEF-C56849A84381}" type="presOf" srcId="{7FAF94BE-145F-478D-A52B-1474B886B45A}" destId="{1C9BACA2-CCD1-4297-B363-A5A7CEB3110A}" srcOrd="0" destOrd="0" presId="urn:microsoft.com/office/officeart/2018/2/layout/IconVerticalSolidList"/>
    <dgm:cxn modelId="{1DA8B42C-B488-47A8-9EA6-7E7AC7C3B0A7}" type="presOf" srcId="{D762746E-DDF5-4D88-9857-F55738898A0B}" destId="{BD8C5306-58EC-4A31-BC95-A52B97574CCB}" srcOrd="0" destOrd="0" presId="urn:microsoft.com/office/officeart/2018/2/layout/IconVerticalSolidList"/>
    <dgm:cxn modelId="{93CE1661-5EC2-4CCB-ADD1-68C1D24D6E7B}" type="presOf" srcId="{BC1D8EAD-50B4-4D67-BEBA-C9EB7EB3F568}" destId="{9A7C9D0E-3E66-41DF-8960-21C6DD65A2C1}" srcOrd="0" destOrd="0" presId="urn:microsoft.com/office/officeart/2018/2/layout/IconVerticalSolidList"/>
    <dgm:cxn modelId="{234CD361-578C-4765-8419-5DCF2D680AA4}" type="presOf" srcId="{6D976687-1C45-4228-88B1-186B2BDD400F}" destId="{60122F3B-897B-4963-BF93-50D4487DFFFA}" srcOrd="0" destOrd="0" presId="urn:microsoft.com/office/officeart/2018/2/layout/IconVerticalSolidList"/>
    <dgm:cxn modelId="{3A9EFC68-9461-4F0B-B4CD-7129E6B9E951}" srcId="{6D976687-1C45-4228-88B1-186B2BDD400F}" destId="{D762746E-DDF5-4D88-9857-F55738898A0B}" srcOrd="0" destOrd="0" parTransId="{BCBDA6D4-1B5E-49D8-881C-11A0F8413002}" sibTransId="{7507011C-E554-45C6-A61B-693EFBBFECAB}"/>
    <dgm:cxn modelId="{8D14957F-4FD9-4A4C-AFB3-632CBCD5B7C2}" srcId="{6D976687-1C45-4228-88B1-186B2BDD400F}" destId="{BC1D8EAD-50B4-4D67-BEBA-C9EB7EB3F568}" srcOrd="3" destOrd="0" parTransId="{4D282B09-2FDE-4E90-901E-3A41469B73A1}" sibTransId="{004A7C29-1107-48F4-85D2-8F57CB050D02}"/>
    <dgm:cxn modelId="{E0ECAD87-392E-4E3B-AAF1-53806EEB7254}" srcId="{6D976687-1C45-4228-88B1-186B2BDD400F}" destId="{01FAD9B3-0BAC-4A13-9AAA-C3395FCEE950}" srcOrd="1" destOrd="0" parTransId="{B09A4219-245B-4CC0-991B-C195F3680E2D}" sibTransId="{1FF8E2DE-D1D0-47F0-92C3-91C8A4A32863}"/>
    <dgm:cxn modelId="{31720D8C-FA61-44EC-B905-8DA04A97C5F9}" type="presOf" srcId="{01FAD9B3-0BAC-4A13-9AAA-C3395FCEE950}" destId="{703FD503-319A-43D7-85C4-023E36408D4C}" srcOrd="0" destOrd="0" presId="urn:microsoft.com/office/officeart/2018/2/layout/IconVerticalSolidList"/>
    <dgm:cxn modelId="{1AE0A3CD-143F-42E0-9EAF-F2C988AF32E2}" srcId="{6D976687-1C45-4228-88B1-186B2BDD400F}" destId="{E812464A-E4D0-479C-A1B9-34EC85F6DC1B}" srcOrd="4" destOrd="0" parTransId="{B177E04A-ACF9-4F4A-93BB-64775633AF57}" sibTransId="{898AD8B6-8539-43C4-B208-51ABAFD4C6CD}"/>
    <dgm:cxn modelId="{4E04E1F0-BF86-4D0D-9049-ABE5BE6325F6}" type="presOf" srcId="{E812464A-E4D0-479C-A1B9-34EC85F6DC1B}" destId="{7B53A1E8-7031-4B6E-998A-733A3F444222}" srcOrd="0" destOrd="0" presId="urn:microsoft.com/office/officeart/2018/2/layout/IconVerticalSolidList"/>
    <dgm:cxn modelId="{E401C6FE-54F6-4668-9D9F-B2562C1B24E5}" srcId="{6D976687-1C45-4228-88B1-186B2BDD400F}" destId="{7FAF94BE-145F-478D-A52B-1474B886B45A}" srcOrd="2" destOrd="0" parTransId="{A23B575B-3734-423D-87E2-9CCC8BFD8838}" sibTransId="{075D650B-4E08-42A9-AE34-CA5DAED96C5C}"/>
    <dgm:cxn modelId="{12A16CAC-8582-478B-A2A3-F630EE57B491}" type="presParOf" srcId="{60122F3B-897B-4963-BF93-50D4487DFFFA}" destId="{61866BBA-930C-403F-BB59-A037181F767F}" srcOrd="0" destOrd="0" presId="urn:microsoft.com/office/officeart/2018/2/layout/IconVerticalSolidList"/>
    <dgm:cxn modelId="{6AF84AAE-AE93-4BD7-95BF-A679EF8A66AD}" type="presParOf" srcId="{61866BBA-930C-403F-BB59-A037181F767F}" destId="{213796E3-CC97-4392-AA71-68FF82B898F4}" srcOrd="0" destOrd="0" presId="urn:microsoft.com/office/officeart/2018/2/layout/IconVerticalSolidList"/>
    <dgm:cxn modelId="{DE2A0389-A529-44DA-9911-84C4F967D564}" type="presParOf" srcId="{61866BBA-930C-403F-BB59-A037181F767F}" destId="{6897A66E-5721-45CA-8F4B-DC2E86612844}" srcOrd="1" destOrd="0" presId="urn:microsoft.com/office/officeart/2018/2/layout/IconVerticalSolidList"/>
    <dgm:cxn modelId="{6E38ABD8-D0EF-446A-AFE0-FD47E3787447}" type="presParOf" srcId="{61866BBA-930C-403F-BB59-A037181F767F}" destId="{D3A34551-83EB-43A8-9D5A-0A26B11BAC44}" srcOrd="2" destOrd="0" presId="urn:microsoft.com/office/officeart/2018/2/layout/IconVerticalSolidList"/>
    <dgm:cxn modelId="{528FF0FC-1C1E-4E59-ABA3-07542316D08C}" type="presParOf" srcId="{61866BBA-930C-403F-BB59-A037181F767F}" destId="{BD8C5306-58EC-4A31-BC95-A52B97574CCB}" srcOrd="3" destOrd="0" presId="urn:microsoft.com/office/officeart/2018/2/layout/IconVerticalSolidList"/>
    <dgm:cxn modelId="{43E1258E-A1A2-4F37-B5E7-726447826340}" type="presParOf" srcId="{60122F3B-897B-4963-BF93-50D4487DFFFA}" destId="{7E8BFA28-3C75-44C8-834F-D25C9C89AB71}" srcOrd="1" destOrd="0" presId="urn:microsoft.com/office/officeart/2018/2/layout/IconVerticalSolidList"/>
    <dgm:cxn modelId="{89C9D32C-9226-4A29-8ACD-F3578CCB10C1}" type="presParOf" srcId="{60122F3B-897B-4963-BF93-50D4487DFFFA}" destId="{8E351440-9D27-48AC-A684-74D7547CB0C5}" srcOrd="2" destOrd="0" presId="urn:microsoft.com/office/officeart/2018/2/layout/IconVerticalSolidList"/>
    <dgm:cxn modelId="{CB8B3E37-EBEA-4559-A211-01197F418A71}" type="presParOf" srcId="{8E351440-9D27-48AC-A684-74D7547CB0C5}" destId="{A994EB18-EED9-4A6F-B384-56851BC1F3CC}" srcOrd="0" destOrd="0" presId="urn:microsoft.com/office/officeart/2018/2/layout/IconVerticalSolidList"/>
    <dgm:cxn modelId="{15AAA5C8-8220-43C1-A8C6-493429B524ED}" type="presParOf" srcId="{8E351440-9D27-48AC-A684-74D7547CB0C5}" destId="{4FBD4A9C-9006-40F8-9024-98FDD5EC22FD}" srcOrd="1" destOrd="0" presId="urn:microsoft.com/office/officeart/2018/2/layout/IconVerticalSolidList"/>
    <dgm:cxn modelId="{16FE8F30-2D58-439B-AE4F-1336E0C7433F}" type="presParOf" srcId="{8E351440-9D27-48AC-A684-74D7547CB0C5}" destId="{2348BA7F-2A02-4CF7-A4F9-D2F328C350AA}" srcOrd="2" destOrd="0" presId="urn:microsoft.com/office/officeart/2018/2/layout/IconVerticalSolidList"/>
    <dgm:cxn modelId="{0BED765C-4561-4953-B7A8-C2F326B04D60}" type="presParOf" srcId="{8E351440-9D27-48AC-A684-74D7547CB0C5}" destId="{703FD503-319A-43D7-85C4-023E36408D4C}" srcOrd="3" destOrd="0" presId="urn:microsoft.com/office/officeart/2018/2/layout/IconVerticalSolidList"/>
    <dgm:cxn modelId="{3FA28198-FD50-47BE-8A3D-72ED9010FBE2}" type="presParOf" srcId="{60122F3B-897B-4963-BF93-50D4487DFFFA}" destId="{EAE4CB84-4117-49F3-B394-7DE4DEA4EFF8}" srcOrd="3" destOrd="0" presId="urn:microsoft.com/office/officeart/2018/2/layout/IconVerticalSolidList"/>
    <dgm:cxn modelId="{CAE3C701-BD12-41D0-9ECA-96A4397FFBFD}" type="presParOf" srcId="{60122F3B-897B-4963-BF93-50D4487DFFFA}" destId="{E7A1B8AB-3BFC-4FE4-9912-D6BEDD82386E}" srcOrd="4" destOrd="0" presId="urn:microsoft.com/office/officeart/2018/2/layout/IconVerticalSolidList"/>
    <dgm:cxn modelId="{B162094D-8F7D-4BC7-BF30-A3EC51401096}" type="presParOf" srcId="{E7A1B8AB-3BFC-4FE4-9912-D6BEDD82386E}" destId="{E157C06C-E4FF-43F3-AEA4-08D4BBFF1ECE}" srcOrd="0" destOrd="0" presId="urn:microsoft.com/office/officeart/2018/2/layout/IconVerticalSolidList"/>
    <dgm:cxn modelId="{13189870-86C9-47F4-A451-FF878E10D9CE}" type="presParOf" srcId="{E7A1B8AB-3BFC-4FE4-9912-D6BEDD82386E}" destId="{AA60274F-E835-49AF-B469-782AF7445173}" srcOrd="1" destOrd="0" presId="urn:microsoft.com/office/officeart/2018/2/layout/IconVerticalSolidList"/>
    <dgm:cxn modelId="{8D693648-B80F-431E-9758-040B257C31DB}" type="presParOf" srcId="{E7A1B8AB-3BFC-4FE4-9912-D6BEDD82386E}" destId="{A4733A02-3FAE-4B5F-9C0A-E13658AE5E00}" srcOrd="2" destOrd="0" presId="urn:microsoft.com/office/officeart/2018/2/layout/IconVerticalSolidList"/>
    <dgm:cxn modelId="{A9A5D287-C0C5-4AC9-B623-3B3DC68A4E0D}" type="presParOf" srcId="{E7A1B8AB-3BFC-4FE4-9912-D6BEDD82386E}" destId="{1C9BACA2-CCD1-4297-B363-A5A7CEB3110A}" srcOrd="3" destOrd="0" presId="urn:microsoft.com/office/officeart/2018/2/layout/IconVerticalSolidList"/>
    <dgm:cxn modelId="{95B929FB-FC18-42A2-BC7E-23B27B699F5D}" type="presParOf" srcId="{60122F3B-897B-4963-BF93-50D4487DFFFA}" destId="{25418101-A483-4908-B440-9939D3FE7909}" srcOrd="5" destOrd="0" presId="urn:microsoft.com/office/officeart/2018/2/layout/IconVerticalSolidList"/>
    <dgm:cxn modelId="{D4D3DE6D-0158-4241-80BB-F27E54279243}" type="presParOf" srcId="{60122F3B-897B-4963-BF93-50D4487DFFFA}" destId="{A7A3AC99-DEE0-4232-8439-EC5E3C2C1073}" srcOrd="6" destOrd="0" presId="urn:microsoft.com/office/officeart/2018/2/layout/IconVerticalSolidList"/>
    <dgm:cxn modelId="{0EA20E35-2103-48FE-9F5D-937F30AD1060}" type="presParOf" srcId="{A7A3AC99-DEE0-4232-8439-EC5E3C2C1073}" destId="{18478A94-7B40-4927-BD8E-76F82849B14F}" srcOrd="0" destOrd="0" presId="urn:microsoft.com/office/officeart/2018/2/layout/IconVerticalSolidList"/>
    <dgm:cxn modelId="{89E43888-7F3E-4809-9018-ABD51F2DE8A2}" type="presParOf" srcId="{A7A3AC99-DEE0-4232-8439-EC5E3C2C1073}" destId="{571DE757-20B3-48BB-9F41-3674B4A54CC3}" srcOrd="1" destOrd="0" presId="urn:microsoft.com/office/officeart/2018/2/layout/IconVerticalSolidList"/>
    <dgm:cxn modelId="{8E117012-4A50-488F-A672-A449453C391E}" type="presParOf" srcId="{A7A3AC99-DEE0-4232-8439-EC5E3C2C1073}" destId="{5F248C9E-772A-4062-BDD5-64DE96626998}" srcOrd="2" destOrd="0" presId="urn:microsoft.com/office/officeart/2018/2/layout/IconVerticalSolidList"/>
    <dgm:cxn modelId="{191A3AC9-79A8-4853-BB19-C2145969432E}" type="presParOf" srcId="{A7A3AC99-DEE0-4232-8439-EC5E3C2C1073}" destId="{9A7C9D0E-3E66-41DF-8960-21C6DD65A2C1}" srcOrd="3" destOrd="0" presId="urn:microsoft.com/office/officeart/2018/2/layout/IconVerticalSolidList"/>
    <dgm:cxn modelId="{77C2CB56-45CD-4051-AD78-924265C9664D}" type="presParOf" srcId="{60122F3B-897B-4963-BF93-50D4487DFFFA}" destId="{ACACFA40-C93B-4003-B0DF-724EAD466528}" srcOrd="7" destOrd="0" presId="urn:microsoft.com/office/officeart/2018/2/layout/IconVerticalSolidList"/>
    <dgm:cxn modelId="{7CDF80AB-FE2C-4555-BCE8-94668382BC7F}" type="presParOf" srcId="{60122F3B-897B-4963-BF93-50D4487DFFFA}" destId="{6AB119CC-917D-4D1F-8DBB-5433419696FB}" srcOrd="8" destOrd="0" presId="urn:microsoft.com/office/officeart/2018/2/layout/IconVerticalSolidList"/>
    <dgm:cxn modelId="{D6156F64-0EDA-417F-BFBA-659D48D399FF}" type="presParOf" srcId="{6AB119CC-917D-4D1F-8DBB-5433419696FB}" destId="{A9062551-8AFD-4AF7-B444-45270500020B}" srcOrd="0" destOrd="0" presId="urn:microsoft.com/office/officeart/2018/2/layout/IconVerticalSolidList"/>
    <dgm:cxn modelId="{45C39E70-C7C4-4D08-9D79-EA75AC6A9E43}" type="presParOf" srcId="{6AB119CC-917D-4D1F-8DBB-5433419696FB}" destId="{531BEE76-2C92-499A-B9F2-66824CCF9D53}" srcOrd="1" destOrd="0" presId="urn:microsoft.com/office/officeart/2018/2/layout/IconVerticalSolidList"/>
    <dgm:cxn modelId="{1B312BDA-7FC6-46DA-9990-14BFD3569BF4}" type="presParOf" srcId="{6AB119CC-917D-4D1F-8DBB-5433419696FB}" destId="{BFAE8418-3C1B-46E6-ACFB-3CFFEF72378F}" srcOrd="2" destOrd="0" presId="urn:microsoft.com/office/officeart/2018/2/layout/IconVerticalSolidList"/>
    <dgm:cxn modelId="{4CC6FA54-2A43-47F5-8511-741AF7CA7B20}" type="presParOf" srcId="{6AB119CC-917D-4D1F-8DBB-5433419696FB}" destId="{7B53A1E8-7031-4B6E-998A-733A3F44422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D4C16-CDE5-491E-B451-79B24017A12C}">
      <dsp:nvSpPr>
        <dsp:cNvPr id="0" name=""/>
        <dsp:cNvSpPr/>
      </dsp:nvSpPr>
      <dsp:spPr>
        <a:xfrm>
          <a:off x="0" y="3045"/>
          <a:ext cx="10353675" cy="6487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CFD98E-390B-435A-AB78-BC2A7CFC7A41}">
      <dsp:nvSpPr>
        <dsp:cNvPr id="0" name=""/>
        <dsp:cNvSpPr/>
      </dsp:nvSpPr>
      <dsp:spPr>
        <a:xfrm>
          <a:off x="196235" y="149006"/>
          <a:ext cx="356792" cy="3567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37146AC-9A3E-463A-A4A3-8D4B13B4E69E}">
      <dsp:nvSpPr>
        <dsp:cNvPr id="0" name=""/>
        <dsp:cNvSpPr/>
      </dsp:nvSpPr>
      <dsp:spPr>
        <a:xfrm>
          <a:off x="749263" y="3045"/>
          <a:ext cx="9604411" cy="648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55" tIns="68655" rIns="68655" bIns="68655" numCol="1" spcCol="1270" anchor="ctr" anchorCtr="0">
          <a:noAutofit/>
        </a:bodyPr>
        <a:lstStyle/>
        <a:p>
          <a:pPr marL="0" lvl="0" indent="0" algn="l" defTabSz="800100">
            <a:lnSpc>
              <a:spcPct val="90000"/>
            </a:lnSpc>
            <a:spcBef>
              <a:spcPct val="0"/>
            </a:spcBef>
            <a:spcAft>
              <a:spcPct val="35000"/>
            </a:spcAft>
            <a:buNone/>
          </a:pPr>
          <a:r>
            <a:rPr lang="en-US" sz="1800" b="1" kern="1200" dirty="0"/>
            <a:t>Deep Learning Models: </a:t>
          </a:r>
          <a:r>
            <a:rPr lang="en-US" sz="1800" kern="1200" dirty="0"/>
            <a:t>The approach utilizes Generative Adversarial Networks (GANs) and Variational Autoencoders (VAEs) for facial expression manipulation while preserving identity.</a:t>
          </a:r>
        </a:p>
      </dsp:txBody>
      <dsp:txXfrm>
        <a:off x="749263" y="3045"/>
        <a:ext cx="9604411" cy="648712"/>
      </dsp:txXfrm>
    </dsp:sp>
    <dsp:sp modelId="{B49E1C51-E73D-4E59-BFCE-0F69593F5F91}">
      <dsp:nvSpPr>
        <dsp:cNvPr id="0" name=""/>
        <dsp:cNvSpPr/>
      </dsp:nvSpPr>
      <dsp:spPr>
        <a:xfrm>
          <a:off x="0" y="813936"/>
          <a:ext cx="10353675" cy="6487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8659D0-0FF0-45F3-B647-4C63F18A67EA}">
      <dsp:nvSpPr>
        <dsp:cNvPr id="0" name=""/>
        <dsp:cNvSpPr/>
      </dsp:nvSpPr>
      <dsp:spPr>
        <a:xfrm>
          <a:off x="196235" y="959897"/>
          <a:ext cx="356792" cy="3567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C7CBF6-9C02-4544-B7DC-50B4FCBEA2A0}">
      <dsp:nvSpPr>
        <dsp:cNvPr id="0" name=""/>
        <dsp:cNvSpPr/>
      </dsp:nvSpPr>
      <dsp:spPr>
        <a:xfrm>
          <a:off x="749263" y="813936"/>
          <a:ext cx="9604411" cy="648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55" tIns="68655" rIns="68655" bIns="68655" numCol="1" spcCol="1270" anchor="ctr" anchorCtr="0">
          <a:noAutofit/>
        </a:bodyPr>
        <a:lstStyle/>
        <a:p>
          <a:pPr marL="0" lvl="0" indent="0" algn="l" defTabSz="800100">
            <a:lnSpc>
              <a:spcPct val="90000"/>
            </a:lnSpc>
            <a:spcBef>
              <a:spcPct val="0"/>
            </a:spcBef>
            <a:spcAft>
              <a:spcPct val="35000"/>
            </a:spcAft>
            <a:buNone/>
          </a:pPr>
          <a:r>
            <a:rPr lang="en-US" sz="1800" b="1" kern="1200"/>
            <a:t>Facial Landmark Detection: </a:t>
          </a:r>
          <a:r>
            <a:rPr lang="en-US" sz="1800" kern="1200"/>
            <a:t>Key facial points are identified and used to modify specific features like eyes, mouth, and eyebrows.</a:t>
          </a:r>
        </a:p>
      </dsp:txBody>
      <dsp:txXfrm>
        <a:off x="749263" y="813936"/>
        <a:ext cx="9604411" cy="648712"/>
      </dsp:txXfrm>
    </dsp:sp>
    <dsp:sp modelId="{0683608C-F117-4D9A-9FD1-4CF6075D2F13}">
      <dsp:nvSpPr>
        <dsp:cNvPr id="0" name=""/>
        <dsp:cNvSpPr/>
      </dsp:nvSpPr>
      <dsp:spPr>
        <a:xfrm>
          <a:off x="0" y="1624828"/>
          <a:ext cx="10353675" cy="6487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BA443-67C3-4283-B23E-5B64AC1A5247}">
      <dsp:nvSpPr>
        <dsp:cNvPr id="0" name=""/>
        <dsp:cNvSpPr/>
      </dsp:nvSpPr>
      <dsp:spPr>
        <a:xfrm>
          <a:off x="196235" y="1770788"/>
          <a:ext cx="356792" cy="3567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A1966C-0933-4C60-9CC5-A823001DFCD4}">
      <dsp:nvSpPr>
        <dsp:cNvPr id="0" name=""/>
        <dsp:cNvSpPr/>
      </dsp:nvSpPr>
      <dsp:spPr>
        <a:xfrm>
          <a:off x="749263" y="1624828"/>
          <a:ext cx="9604411" cy="648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55" tIns="68655" rIns="68655" bIns="68655" numCol="1" spcCol="1270" anchor="ctr" anchorCtr="0">
          <a:noAutofit/>
        </a:bodyPr>
        <a:lstStyle/>
        <a:p>
          <a:pPr marL="0" lvl="0" indent="0" algn="l" defTabSz="800100">
            <a:lnSpc>
              <a:spcPct val="90000"/>
            </a:lnSpc>
            <a:spcBef>
              <a:spcPct val="0"/>
            </a:spcBef>
            <a:spcAft>
              <a:spcPct val="35000"/>
            </a:spcAft>
            <a:buNone/>
          </a:pPr>
          <a:r>
            <a:rPr lang="en-US" sz="1800" b="1" kern="1200"/>
            <a:t>Latent Space Manipulation: </a:t>
          </a:r>
          <a:r>
            <a:rPr lang="en-US" sz="1800" kern="1200"/>
            <a:t>Expression changes are made by adjusting the latent space representations, allowing for controlled emotion generation without affecting identity.</a:t>
          </a:r>
        </a:p>
      </dsp:txBody>
      <dsp:txXfrm>
        <a:off x="749263" y="1624828"/>
        <a:ext cx="9604411" cy="648712"/>
      </dsp:txXfrm>
    </dsp:sp>
    <dsp:sp modelId="{2AAF8D80-1A34-4A6F-9CED-B80B18A6CA79}">
      <dsp:nvSpPr>
        <dsp:cNvPr id="0" name=""/>
        <dsp:cNvSpPr/>
      </dsp:nvSpPr>
      <dsp:spPr>
        <a:xfrm>
          <a:off x="0" y="2435719"/>
          <a:ext cx="10353675" cy="6487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CB4202-20E2-4847-B619-B02E161A99FB}">
      <dsp:nvSpPr>
        <dsp:cNvPr id="0" name=""/>
        <dsp:cNvSpPr/>
      </dsp:nvSpPr>
      <dsp:spPr>
        <a:xfrm>
          <a:off x="196235" y="2581679"/>
          <a:ext cx="356792" cy="3567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D2DE4C0-E1B9-4336-8681-B343F3BC4C47}">
      <dsp:nvSpPr>
        <dsp:cNvPr id="0" name=""/>
        <dsp:cNvSpPr/>
      </dsp:nvSpPr>
      <dsp:spPr>
        <a:xfrm>
          <a:off x="749263" y="2435719"/>
          <a:ext cx="9604411" cy="648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55" tIns="68655" rIns="68655" bIns="68655" numCol="1" spcCol="1270" anchor="ctr" anchorCtr="0">
          <a:noAutofit/>
        </a:bodyPr>
        <a:lstStyle/>
        <a:p>
          <a:pPr marL="0" lvl="0" indent="0" algn="l" defTabSz="800100">
            <a:lnSpc>
              <a:spcPct val="90000"/>
            </a:lnSpc>
            <a:spcBef>
              <a:spcPct val="0"/>
            </a:spcBef>
            <a:spcAft>
              <a:spcPct val="35000"/>
            </a:spcAft>
            <a:buNone/>
          </a:pPr>
          <a:r>
            <a:rPr lang="en-US" sz="1800" b="1" kern="1200"/>
            <a:t>Conditional GANs: </a:t>
          </a:r>
          <a:r>
            <a:rPr lang="en-US" sz="1800" kern="1200"/>
            <a:t>These are used to generate emotion-specific facial expressions by conditioning on the desired emotion label (e.g., happy, sad).</a:t>
          </a:r>
        </a:p>
      </dsp:txBody>
      <dsp:txXfrm>
        <a:off x="749263" y="2435719"/>
        <a:ext cx="9604411" cy="648712"/>
      </dsp:txXfrm>
    </dsp:sp>
    <dsp:sp modelId="{D9A78EF8-B5E0-4D96-B6DC-458CB146AA4D}">
      <dsp:nvSpPr>
        <dsp:cNvPr id="0" name=""/>
        <dsp:cNvSpPr/>
      </dsp:nvSpPr>
      <dsp:spPr>
        <a:xfrm>
          <a:off x="0" y="3246610"/>
          <a:ext cx="10353675" cy="6487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4EC965-5FEC-4CC5-85F8-56E0A73EFFEF}">
      <dsp:nvSpPr>
        <dsp:cNvPr id="0" name=""/>
        <dsp:cNvSpPr/>
      </dsp:nvSpPr>
      <dsp:spPr>
        <a:xfrm>
          <a:off x="196235" y="3392570"/>
          <a:ext cx="356792" cy="35679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431EBB0-6F36-479C-A8D4-7DB7FBE260A0}">
      <dsp:nvSpPr>
        <dsp:cNvPr id="0" name=""/>
        <dsp:cNvSpPr/>
      </dsp:nvSpPr>
      <dsp:spPr>
        <a:xfrm>
          <a:off x="749263" y="3246610"/>
          <a:ext cx="9604411" cy="648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55" tIns="68655" rIns="68655" bIns="68655" numCol="1" spcCol="1270" anchor="ctr" anchorCtr="0">
          <a:noAutofit/>
        </a:bodyPr>
        <a:lstStyle/>
        <a:p>
          <a:pPr marL="0" lvl="0" indent="0" algn="l" defTabSz="800100">
            <a:lnSpc>
              <a:spcPct val="90000"/>
            </a:lnSpc>
            <a:spcBef>
              <a:spcPct val="0"/>
            </a:spcBef>
            <a:spcAft>
              <a:spcPct val="35000"/>
            </a:spcAft>
            <a:buNone/>
          </a:pPr>
          <a:r>
            <a:rPr lang="en-US" sz="1800" b="1" kern="1200"/>
            <a:t>Real-Time Optimization: </a:t>
          </a:r>
          <a:r>
            <a:rPr lang="en-US" sz="1800" kern="1200"/>
            <a:t>Lightweight models like MobileNet are applied for fast, real-time performance, making the model suitable for video or virtual reality applications.</a:t>
          </a:r>
        </a:p>
      </dsp:txBody>
      <dsp:txXfrm>
        <a:off x="749263" y="3246610"/>
        <a:ext cx="9604411" cy="648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13108-0E0E-4312-AFDB-1769CC9C338B}">
      <dsp:nvSpPr>
        <dsp:cNvPr id="0" name=""/>
        <dsp:cNvSpPr/>
      </dsp:nvSpPr>
      <dsp:spPr>
        <a:xfrm>
          <a:off x="0" y="2303"/>
          <a:ext cx="6309300"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85A8F7-2BC7-4A72-A7A5-3089A7EC7D5D}">
      <dsp:nvSpPr>
        <dsp:cNvPr id="0" name=""/>
        <dsp:cNvSpPr/>
      </dsp:nvSpPr>
      <dsp:spPr>
        <a:xfrm>
          <a:off x="0" y="2303"/>
          <a:ext cx="6309300" cy="78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Accuracy: The model achieves 94.9% accuracy for clear facial expressions but struggles with subtle ones like fear vs. surprise.</a:t>
          </a:r>
        </a:p>
      </dsp:txBody>
      <dsp:txXfrm>
        <a:off x="0" y="2303"/>
        <a:ext cx="6309300" cy="785640"/>
      </dsp:txXfrm>
    </dsp:sp>
    <dsp:sp modelId="{22659DAB-7D3F-4BB2-ADAA-B28E208D936B}">
      <dsp:nvSpPr>
        <dsp:cNvPr id="0" name=""/>
        <dsp:cNvSpPr/>
      </dsp:nvSpPr>
      <dsp:spPr>
        <a:xfrm>
          <a:off x="0" y="787943"/>
          <a:ext cx="6309300" cy="0"/>
        </a:xfrm>
        <a:prstGeom prst="line">
          <a:avLst/>
        </a:prstGeom>
        <a:solidFill>
          <a:schemeClr val="accent2">
            <a:hueOff val="-142012"/>
            <a:satOff val="-1174"/>
            <a:lumOff val="-2510"/>
            <a:alphaOff val="0"/>
          </a:schemeClr>
        </a:solidFill>
        <a:ln w="15875" cap="rnd" cmpd="sng" algn="ctr">
          <a:solidFill>
            <a:schemeClr val="accent2">
              <a:hueOff val="-142012"/>
              <a:satOff val="-1174"/>
              <a:lumOff val="-251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EEABA4-58EE-479B-B98E-8C8C193E4C11}">
      <dsp:nvSpPr>
        <dsp:cNvPr id="0" name=""/>
        <dsp:cNvSpPr/>
      </dsp:nvSpPr>
      <dsp:spPr>
        <a:xfrm>
          <a:off x="0" y="787943"/>
          <a:ext cx="6309300" cy="78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Precision and Recall: High for happy and angry faces, but lower for fear and sadness due to similarities in these expressions.</a:t>
          </a:r>
        </a:p>
      </dsp:txBody>
      <dsp:txXfrm>
        <a:off x="0" y="787943"/>
        <a:ext cx="6309300" cy="785640"/>
      </dsp:txXfrm>
    </dsp:sp>
    <dsp:sp modelId="{25675569-627A-42EF-9D50-6F8F7AD71BA0}">
      <dsp:nvSpPr>
        <dsp:cNvPr id="0" name=""/>
        <dsp:cNvSpPr/>
      </dsp:nvSpPr>
      <dsp:spPr>
        <a:xfrm>
          <a:off x="0" y="1573583"/>
          <a:ext cx="6309300" cy="0"/>
        </a:xfrm>
        <a:prstGeom prst="line">
          <a:avLst/>
        </a:prstGeom>
        <a:solidFill>
          <a:schemeClr val="accent2">
            <a:hueOff val="-284024"/>
            <a:satOff val="-2347"/>
            <a:lumOff val="-5020"/>
            <a:alphaOff val="0"/>
          </a:schemeClr>
        </a:solidFill>
        <a:ln w="15875" cap="rnd" cmpd="sng" algn="ctr">
          <a:solidFill>
            <a:schemeClr val="accent2">
              <a:hueOff val="-284024"/>
              <a:satOff val="-2347"/>
              <a:lumOff val="-502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B38E23-624E-49DD-8707-F2C8779D6315}">
      <dsp:nvSpPr>
        <dsp:cNvPr id="0" name=""/>
        <dsp:cNvSpPr/>
      </dsp:nvSpPr>
      <dsp:spPr>
        <a:xfrm>
          <a:off x="0" y="1573583"/>
          <a:ext cx="6309300" cy="78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Processing Speed: 25-30 fps in real-time applications with optimized architectures (MobileNet, EfficientNet) for fast performance.</a:t>
          </a:r>
        </a:p>
      </dsp:txBody>
      <dsp:txXfrm>
        <a:off x="0" y="1573583"/>
        <a:ext cx="6309300" cy="785640"/>
      </dsp:txXfrm>
    </dsp:sp>
    <dsp:sp modelId="{09373F31-68B7-4EBC-9A4A-D73AB4F169C4}">
      <dsp:nvSpPr>
        <dsp:cNvPr id="0" name=""/>
        <dsp:cNvSpPr/>
      </dsp:nvSpPr>
      <dsp:spPr>
        <a:xfrm>
          <a:off x="0" y="2359224"/>
          <a:ext cx="6309300" cy="0"/>
        </a:xfrm>
        <a:prstGeom prst="line">
          <a:avLst/>
        </a:prstGeom>
        <a:solidFill>
          <a:schemeClr val="accent2">
            <a:hueOff val="-426035"/>
            <a:satOff val="-3521"/>
            <a:lumOff val="-7529"/>
            <a:alphaOff val="0"/>
          </a:schemeClr>
        </a:solidFill>
        <a:ln w="15875" cap="rnd" cmpd="sng" algn="ctr">
          <a:solidFill>
            <a:schemeClr val="accent2">
              <a:hueOff val="-426035"/>
              <a:satOff val="-3521"/>
              <a:lumOff val="-752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FBA6A1-C08B-4436-9C99-51EAAC6089A7}">
      <dsp:nvSpPr>
        <dsp:cNvPr id="0" name=""/>
        <dsp:cNvSpPr/>
      </dsp:nvSpPr>
      <dsp:spPr>
        <a:xfrm>
          <a:off x="0" y="2359224"/>
          <a:ext cx="6309300" cy="78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Memory Usage: Under 2GB GPU memory during inference, suitable for mobile and embedded devices.</a:t>
          </a:r>
        </a:p>
      </dsp:txBody>
      <dsp:txXfrm>
        <a:off x="0" y="2359224"/>
        <a:ext cx="6309300" cy="785640"/>
      </dsp:txXfrm>
    </dsp:sp>
    <dsp:sp modelId="{36E113FD-CD8D-45B8-A1AB-5A76099BB5D1}">
      <dsp:nvSpPr>
        <dsp:cNvPr id="0" name=""/>
        <dsp:cNvSpPr/>
      </dsp:nvSpPr>
      <dsp:spPr>
        <a:xfrm>
          <a:off x="0" y="3144864"/>
          <a:ext cx="6309300" cy="0"/>
        </a:xfrm>
        <a:prstGeom prst="line">
          <a:avLst/>
        </a:prstGeom>
        <a:solidFill>
          <a:schemeClr val="accent2">
            <a:hueOff val="-568047"/>
            <a:satOff val="-4694"/>
            <a:lumOff val="-10039"/>
            <a:alphaOff val="0"/>
          </a:schemeClr>
        </a:solidFill>
        <a:ln w="15875" cap="rnd" cmpd="sng" algn="ctr">
          <a:solidFill>
            <a:schemeClr val="accent2">
              <a:hueOff val="-568047"/>
              <a:satOff val="-4694"/>
              <a:lumOff val="-1003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460B06-BDA2-413D-9BA3-ED7B38D89B5D}">
      <dsp:nvSpPr>
        <dsp:cNvPr id="0" name=""/>
        <dsp:cNvSpPr/>
      </dsp:nvSpPr>
      <dsp:spPr>
        <a:xfrm>
          <a:off x="0" y="3144864"/>
          <a:ext cx="6309300" cy="78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Inference Time: Under 200 milliseconds per image, ensuring smooth interactions.</a:t>
          </a:r>
        </a:p>
      </dsp:txBody>
      <dsp:txXfrm>
        <a:off x="0" y="3144864"/>
        <a:ext cx="6309300" cy="785640"/>
      </dsp:txXfrm>
    </dsp:sp>
    <dsp:sp modelId="{7D02195F-F6A1-4A6D-869C-7FD491DA0FED}">
      <dsp:nvSpPr>
        <dsp:cNvPr id="0" name=""/>
        <dsp:cNvSpPr/>
      </dsp:nvSpPr>
      <dsp:spPr>
        <a:xfrm>
          <a:off x="0" y="3930504"/>
          <a:ext cx="6309300" cy="0"/>
        </a:xfrm>
        <a:prstGeom prst="line">
          <a:avLst/>
        </a:prstGeom>
        <a:solidFill>
          <a:schemeClr val="accent2">
            <a:hueOff val="-710059"/>
            <a:satOff val="-5868"/>
            <a:lumOff val="-12549"/>
            <a:alphaOff val="0"/>
          </a:schemeClr>
        </a:solidFill>
        <a:ln w="15875" cap="rnd" cmpd="sng" algn="ctr">
          <a:solidFill>
            <a:schemeClr val="accent2">
              <a:hueOff val="-710059"/>
              <a:satOff val="-5868"/>
              <a:lumOff val="-125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E275B5-984F-4B3B-ADFF-9137A92D6826}">
      <dsp:nvSpPr>
        <dsp:cNvPr id="0" name=""/>
        <dsp:cNvSpPr/>
      </dsp:nvSpPr>
      <dsp:spPr>
        <a:xfrm>
          <a:off x="0" y="3930504"/>
          <a:ext cx="6309300" cy="78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Efficiency Trade-Offs: Quality improvement may slow down processing, especially for complex expressions like surprise.</a:t>
          </a:r>
        </a:p>
      </dsp:txBody>
      <dsp:txXfrm>
        <a:off x="0" y="3930504"/>
        <a:ext cx="6309300" cy="785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3796E3-CC97-4392-AA71-68FF82B898F4}">
      <dsp:nvSpPr>
        <dsp:cNvPr id="0" name=""/>
        <dsp:cNvSpPr/>
      </dsp:nvSpPr>
      <dsp:spPr>
        <a:xfrm>
          <a:off x="0" y="3171"/>
          <a:ext cx="10353675" cy="67548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97A66E-5721-45CA-8F4B-DC2E86612844}">
      <dsp:nvSpPr>
        <dsp:cNvPr id="0" name=""/>
        <dsp:cNvSpPr/>
      </dsp:nvSpPr>
      <dsp:spPr>
        <a:xfrm>
          <a:off x="204333" y="155154"/>
          <a:ext cx="371515" cy="3715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8C5306-58EC-4A31-BC95-A52B97574CCB}">
      <dsp:nvSpPr>
        <dsp:cNvPr id="0" name=""/>
        <dsp:cNvSpPr/>
      </dsp:nvSpPr>
      <dsp:spPr>
        <a:xfrm>
          <a:off x="780182" y="3171"/>
          <a:ext cx="9573492" cy="675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489" tIns="71489" rIns="71489" bIns="71489" numCol="1" spcCol="1270" anchor="ctr" anchorCtr="0">
          <a:noAutofit/>
        </a:bodyPr>
        <a:lstStyle/>
        <a:p>
          <a:pPr marL="0" lvl="0" indent="0" algn="l" defTabSz="666750">
            <a:lnSpc>
              <a:spcPct val="90000"/>
            </a:lnSpc>
            <a:spcBef>
              <a:spcPct val="0"/>
            </a:spcBef>
            <a:spcAft>
              <a:spcPct val="35000"/>
            </a:spcAft>
            <a:buNone/>
          </a:pPr>
          <a:r>
            <a:rPr lang="en-US" sz="1500" kern="1200"/>
            <a:t>Expression Ambiguity: The model struggles with differentiating between similar facial expressions (e.g., fear vs. surprise), leading to lower accuracy in subtle emotion classification.</a:t>
          </a:r>
        </a:p>
      </dsp:txBody>
      <dsp:txXfrm>
        <a:off x="780182" y="3171"/>
        <a:ext cx="9573492" cy="675482"/>
      </dsp:txXfrm>
    </dsp:sp>
    <dsp:sp modelId="{A994EB18-EED9-4A6F-B384-56851BC1F3CC}">
      <dsp:nvSpPr>
        <dsp:cNvPr id="0" name=""/>
        <dsp:cNvSpPr/>
      </dsp:nvSpPr>
      <dsp:spPr>
        <a:xfrm>
          <a:off x="0" y="847524"/>
          <a:ext cx="10353675" cy="67548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BD4A9C-9006-40F8-9024-98FDD5EC22FD}">
      <dsp:nvSpPr>
        <dsp:cNvPr id="0" name=""/>
        <dsp:cNvSpPr/>
      </dsp:nvSpPr>
      <dsp:spPr>
        <a:xfrm>
          <a:off x="204333" y="999507"/>
          <a:ext cx="371515" cy="3715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3FD503-319A-43D7-85C4-023E36408D4C}">
      <dsp:nvSpPr>
        <dsp:cNvPr id="0" name=""/>
        <dsp:cNvSpPr/>
      </dsp:nvSpPr>
      <dsp:spPr>
        <a:xfrm>
          <a:off x="780182" y="847524"/>
          <a:ext cx="9573492" cy="675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489" tIns="71489" rIns="71489" bIns="71489" numCol="1" spcCol="1270" anchor="ctr" anchorCtr="0">
          <a:noAutofit/>
        </a:bodyPr>
        <a:lstStyle/>
        <a:p>
          <a:pPr marL="0" lvl="0" indent="0" algn="l" defTabSz="666750">
            <a:lnSpc>
              <a:spcPct val="90000"/>
            </a:lnSpc>
            <a:spcBef>
              <a:spcPct val="0"/>
            </a:spcBef>
            <a:spcAft>
              <a:spcPct val="35000"/>
            </a:spcAft>
            <a:buNone/>
          </a:pPr>
          <a:r>
            <a:rPr lang="en-US" sz="1500" kern="1200"/>
            <a:t>Dataset Bias: The model may be biased toward certain demographic groups (e.g., age, ethnicity) if the training dataset lacks diversity, leading to poor generalization for underrepresented groups.</a:t>
          </a:r>
        </a:p>
      </dsp:txBody>
      <dsp:txXfrm>
        <a:off x="780182" y="847524"/>
        <a:ext cx="9573492" cy="675482"/>
      </dsp:txXfrm>
    </dsp:sp>
    <dsp:sp modelId="{E157C06C-E4FF-43F3-AEA4-08D4BBFF1ECE}">
      <dsp:nvSpPr>
        <dsp:cNvPr id="0" name=""/>
        <dsp:cNvSpPr/>
      </dsp:nvSpPr>
      <dsp:spPr>
        <a:xfrm>
          <a:off x="0" y="1691877"/>
          <a:ext cx="10353675" cy="67548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60274F-E835-49AF-B469-782AF7445173}">
      <dsp:nvSpPr>
        <dsp:cNvPr id="0" name=""/>
        <dsp:cNvSpPr/>
      </dsp:nvSpPr>
      <dsp:spPr>
        <a:xfrm>
          <a:off x="204333" y="1843860"/>
          <a:ext cx="371515" cy="3715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C9BACA2-CCD1-4297-B363-A5A7CEB3110A}">
      <dsp:nvSpPr>
        <dsp:cNvPr id="0" name=""/>
        <dsp:cNvSpPr/>
      </dsp:nvSpPr>
      <dsp:spPr>
        <a:xfrm>
          <a:off x="780182" y="1691877"/>
          <a:ext cx="9573492" cy="675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489" tIns="71489" rIns="71489" bIns="71489" numCol="1" spcCol="1270" anchor="ctr" anchorCtr="0">
          <a:noAutofit/>
        </a:bodyPr>
        <a:lstStyle/>
        <a:p>
          <a:pPr marL="0" lvl="0" indent="0" algn="l" defTabSz="666750">
            <a:lnSpc>
              <a:spcPct val="90000"/>
            </a:lnSpc>
            <a:spcBef>
              <a:spcPct val="0"/>
            </a:spcBef>
            <a:spcAft>
              <a:spcPct val="35000"/>
            </a:spcAft>
            <a:buNone/>
          </a:pPr>
          <a:r>
            <a:rPr lang="en-US" sz="1500" kern="1200"/>
            <a:t>Real-Time Constraints: Despite optimizations, the model can experience slowdowns when generating complex expressions or in high-resolution scenarios, leading to trade-offs between quality and speed.</a:t>
          </a:r>
        </a:p>
      </dsp:txBody>
      <dsp:txXfrm>
        <a:off x="780182" y="1691877"/>
        <a:ext cx="9573492" cy="675482"/>
      </dsp:txXfrm>
    </dsp:sp>
    <dsp:sp modelId="{18478A94-7B40-4927-BD8E-76F82849B14F}">
      <dsp:nvSpPr>
        <dsp:cNvPr id="0" name=""/>
        <dsp:cNvSpPr/>
      </dsp:nvSpPr>
      <dsp:spPr>
        <a:xfrm>
          <a:off x="0" y="2536230"/>
          <a:ext cx="10353675" cy="67548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1DE757-20B3-48BB-9F41-3674B4A54CC3}">
      <dsp:nvSpPr>
        <dsp:cNvPr id="0" name=""/>
        <dsp:cNvSpPr/>
      </dsp:nvSpPr>
      <dsp:spPr>
        <a:xfrm>
          <a:off x="204333" y="2688213"/>
          <a:ext cx="371515" cy="3715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A7C9D0E-3E66-41DF-8960-21C6DD65A2C1}">
      <dsp:nvSpPr>
        <dsp:cNvPr id="0" name=""/>
        <dsp:cNvSpPr/>
      </dsp:nvSpPr>
      <dsp:spPr>
        <a:xfrm>
          <a:off x="780182" y="2536230"/>
          <a:ext cx="9573492" cy="675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489" tIns="71489" rIns="71489" bIns="71489" numCol="1" spcCol="1270" anchor="ctr" anchorCtr="0">
          <a:noAutofit/>
        </a:bodyPr>
        <a:lstStyle/>
        <a:p>
          <a:pPr marL="0" lvl="0" indent="0" algn="l" defTabSz="666750">
            <a:lnSpc>
              <a:spcPct val="90000"/>
            </a:lnSpc>
            <a:spcBef>
              <a:spcPct val="0"/>
            </a:spcBef>
            <a:spcAft>
              <a:spcPct val="35000"/>
            </a:spcAft>
            <a:buNone/>
          </a:pPr>
          <a:r>
            <a:rPr lang="en-US" sz="1500" kern="1200"/>
            <a:t>Facial Identity Preservation: While identity is generally preserved, some facial features may be distorted during extreme expression modifications, especially for non-standard or rare emotions.</a:t>
          </a:r>
        </a:p>
      </dsp:txBody>
      <dsp:txXfrm>
        <a:off x="780182" y="2536230"/>
        <a:ext cx="9573492" cy="675482"/>
      </dsp:txXfrm>
    </dsp:sp>
    <dsp:sp modelId="{A9062551-8AFD-4AF7-B444-45270500020B}">
      <dsp:nvSpPr>
        <dsp:cNvPr id="0" name=""/>
        <dsp:cNvSpPr/>
      </dsp:nvSpPr>
      <dsp:spPr>
        <a:xfrm>
          <a:off x="0" y="3380583"/>
          <a:ext cx="10353675" cy="67548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1BEE76-2C92-499A-B9F2-66824CCF9D53}">
      <dsp:nvSpPr>
        <dsp:cNvPr id="0" name=""/>
        <dsp:cNvSpPr/>
      </dsp:nvSpPr>
      <dsp:spPr>
        <a:xfrm>
          <a:off x="204333" y="3532566"/>
          <a:ext cx="371515" cy="37151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53A1E8-7031-4B6E-998A-733A3F444222}">
      <dsp:nvSpPr>
        <dsp:cNvPr id="0" name=""/>
        <dsp:cNvSpPr/>
      </dsp:nvSpPr>
      <dsp:spPr>
        <a:xfrm>
          <a:off x="780182" y="3380583"/>
          <a:ext cx="9573492" cy="675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489" tIns="71489" rIns="71489" bIns="71489" numCol="1" spcCol="1270" anchor="ctr" anchorCtr="0">
          <a:noAutofit/>
        </a:bodyPr>
        <a:lstStyle/>
        <a:p>
          <a:pPr marL="0" lvl="0" indent="0" algn="l" defTabSz="666750">
            <a:lnSpc>
              <a:spcPct val="90000"/>
            </a:lnSpc>
            <a:spcBef>
              <a:spcPct val="0"/>
            </a:spcBef>
            <a:spcAft>
              <a:spcPct val="35000"/>
            </a:spcAft>
            <a:buNone/>
          </a:pPr>
          <a:r>
            <a:rPr lang="en-US" sz="1500" kern="1200"/>
            <a:t>Generalization Across Different Devices: The model may perform optimally on high-end GPUs but could face challenges on devices with limited processing power or memory, affecting its scalability for mobile applications.</a:t>
          </a:r>
        </a:p>
      </dsp:txBody>
      <dsp:txXfrm>
        <a:off x="780182" y="3380583"/>
        <a:ext cx="9573492" cy="67548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B6C8F7-C479-488E-8B50-4665CC5C652C}"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58070A-9C5A-4B4D-B57B-21FCA07E5E21}" type="slidenum">
              <a:rPr lang="en-IN" smtClean="0"/>
              <a:t>‹#›</a:t>
            </a:fld>
            <a:endParaRPr lang="en-IN"/>
          </a:p>
        </p:txBody>
      </p:sp>
    </p:spTree>
    <p:extLst>
      <p:ext uri="{BB962C8B-B14F-4D97-AF65-F5344CB8AC3E}">
        <p14:creationId xmlns:p14="http://schemas.microsoft.com/office/powerpoint/2010/main" val="3911851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9B6C8F7-C479-488E-8B50-4665CC5C652C}"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58070A-9C5A-4B4D-B57B-21FCA07E5E21}" type="slidenum">
              <a:rPr lang="en-IN" smtClean="0"/>
              <a:t>‹#›</a:t>
            </a:fld>
            <a:endParaRPr lang="en-IN"/>
          </a:p>
        </p:txBody>
      </p:sp>
    </p:spTree>
    <p:extLst>
      <p:ext uri="{BB962C8B-B14F-4D97-AF65-F5344CB8AC3E}">
        <p14:creationId xmlns:p14="http://schemas.microsoft.com/office/powerpoint/2010/main" val="580280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9B6C8F7-C479-488E-8B50-4665CC5C652C}"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58070A-9C5A-4B4D-B57B-21FCA07E5E21}" type="slidenum">
              <a:rPr lang="en-IN" smtClean="0"/>
              <a:t>‹#›</a:t>
            </a:fld>
            <a:endParaRPr lang="en-IN"/>
          </a:p>
        </p:txBody>
      </p:sp>
    </p:spTree>
    <p:extLst>
      <p:ext uri="{BB962C8B-B14F-4D97-AF65-F5344CB8AC3E}">
        <p14:creationId xmlns:p14="http://schemas.microsoft.com/office/powerpoint/2010/main" val="83219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9B6C8F7-C479-488E-8B50-4665CC5C652C}"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58070A-9C5A-4B4D-B57B-21FCA07E5E21}"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49092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9B6C8F7-C479-488E-8B50-4665CC5C652C}"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58070A-9C5A-4B4D-B57B-21FCA07E5E21}" type="slidenum">
              <a:rPr lang="en-IN" smtClean="0"/>
              <a:t>‹#›</a:t>
            </a:fld>
            <a:endParaRPr lang="en-IN"/>
          </a:p>
        </p:txBody>
      </p:sp>
    </p:spTree>
    <p:extLst>
      <p:ext uri="{BB962C8B-B14F-4D97-AF65-F5344CB8AC3E}">
        <p14:creationId xmlns:p14="http://schemas.microsoft.com/office/powerpoint/2010/main" val="3302162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9B6C8F7-C479-488E-8B50-4665CC5C652C}" type="datetimeFigureOut">
              <a:rPr lang="en-IN" smtClean="0"/>
              <a:t>03-12-2024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C58070A-9C5A-4B4D-B57B-21FCA07E5E21}" type="slidenum">
              <a:rPr lang="en-IN" smtClean="0"/>
              <a:t>‹#›</a:t>
            </a:fld>
            <a:endParaRPr lang="en-IN"/>
          </a:p>
        </p:txBody>
      </p:sp>
    </p:spTree>
    <p:extLst>
      <p:ext uri="{BB962C8B-B14F-4D97-AF65-F5344CB8AC3E}">
        <p14:creationId xmlns:p14="http://schemas.microsoft.com/office/powerpoint/2010/main" val="2226189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9B6C8F7-C479-488E-8B50-4665CC5C652C}" type="datetimeFigureOut">
              <a:rPr lang="en-IN" smtClean="0"/>
              <a:t>03-12-2024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C58070A-9C5A-4B4D-B57B-21FCA07E5E21}" type="slidenum">
              <a:rPr lang="en-IN" smtClean="0"/>
              <a:t>‹#›</a:t>
            </a:fld>
            <a:endParaRPr lang="en-IN"/>
          </a:p>
        </p:txBody>
      </p:sp>
    </p:spTree>
    <p:extLst>
      <p:ext uri="{BB962C8B-B14F-4D97-AF65-F5344CB8AC3E}">
        <p14:creationId xmlns:p14="http://schemas.microsoft.com/office/powerpoint/2010/main" val="457972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B6C8F7-C479-488E-8B50-4665CC5C652C}"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58070A-9C5A-4B4D-B57B-21FCA07E5E21}" type="slidenum">
              <a:rPr lang="en-IN" smtClean="0"/>
              <a:t>‹#›</a:t>
            </a:fld>
            <a:endParaRPr lang="en-IN"/>
          </a:p>
        </p:txBody>
      </p:sp>
    </p:spTree>
    <p:extLst>
      <p:ext uri="{BB962C8B-B14F-4D97-AF65-F5344CB8AC3E}">
        <p14:creationId xmlns:p14="http://schemas.microsoft.com/office/powerpoint/2010/main" val="3826098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B6C8F7-C479-488E-8B50-4665CC5C652C}"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58070A-9C5A-4B4D-B57B-21FCA07E5E21}" type="slidenum">
              <a:rPr lang="en-IN" smtClean="0"/>
              <a:t>‹#›</a:t>
            </a:fld>
            <a:endParaRPr lang="en-IN"/>
          </a:p>
        </p:txBody>
      </p:sp>
    </p:spTree>
    <p:extLst>
      <p:ext uri="{BB962C8B-B14F-4D97-AF65-F5344CB8AC3E}">
        <p14:creationId xmlns:p14="http://schemas.microsoft.com/office/powerpoint/2010/main" val="4171742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B6C8F7-C479-488E-8B50-4665CC5C652C}"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58070A-9C5A-4B4D-B57B-21FCA07E5E21}" type="slidenum">
              <a:rPr lang="en-IN" smtClean="0"/>
              <a:t>‹#›</a:t>
            </a:fld>
            <a:endParaRPr lang="en-IN"/>
          </a:p>
        </p:txBody>
      </p:sp>
    </p:spTree>
    <p:extLst>
      <p:ext uri="{BB962C8B-B14F-4D97-AF65-F5344CB8AC3E}">
        <p14:creationId xmlns:p14="http://schemas.microsoft.com/office/powerpoint/2010/main" val="2380898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B6C8F7-C479-488E-8B50-4665CC5C652C}" type="datetimeFigureOut">
              <a:rPr lang="en-IN" smtClean="0"/>
              <a:t>03-12-2024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58070A-9C5A-4B4D-B57B-21FCA07E5E21}" type="slidenum">
              <a:rPr lang="en-IN" smtClean="0"/>
              <a:t>‹#›</a:t>
            </a:fld>
            <a:endParaRPr lang="en-IN"/>
          </a:p>
        </p:txBody>
      </p:sp>
    </p:spTree>
    <p:extLst>
      <p:ext uri="{BB962C8B-B14F-4D97-AF65-F5344CB8AC3E}">
        <p14:creationId xmlns:p14="http://schemas.microsoft.com/office/powerpoint/2010/main" val="2273996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B6C8F7-C479-488E-8B50-4665CC5C652C}"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58070A-9C5A-4B4D-B57B-21FCA07E5E21}" type="slidenum">
              <a:rPr lang="en-IN" smtClean="0"/>
              <a:t>‹#›</a:t>
            </a:fld>
            <a:endParaRPr lang="en-IN"/>
          </a:p>
        </p:txBody>
      </p:sp>
    </p:spTree>
    <p:extLst>
      <p:ext uri="{BB962C8B-B14F-4D97-AF65-F5344CB8AC3E}">
        <p14:creationId xmlns:p14="http://schemas.microsoft.com/office/powerpoint/2010/main" val="311817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B6C8F7-C479-488E-8B50-4665CC5C652C}" type="datetimeFigureOut">
              <a:rPr lang="en-IN" smtClean="0"/>
              <a:t>03-12-2024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C58070A-9C5A-4B4D-B57B-21FCA07E5E21}" type="slidenum">
              <a:rPr lang="en-IN" smtClean="0"/>
              <a:t>‹#›</a:t>
            </a:fld>
            <a:endParaRPr lang="en-IN"/>
          </a:p>
        </p:txBody>
      </p:sp>
    </p:spTree>
    <p:extLst>
      <p:ext uri="{BB962C8B-B14F-4D97-AF65-F5344CB8AC3E}">
        <p14:creationId xmlns:p14="http://schemas.microsoft.com/office/powerpoint/2010/main" val="4055112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B6C8F7-C479-488E-8B50-4665CC5C652C}" type="datetimeFigureOut">
              <a:rPr lang="en-IN" smtClean="0"/>
              <a:t>03-12-2024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C58070A-9C5A-4B4D-B57B-21FCA07E5E21}" type="slidenum">
              <a:rPr lang="en-IN" smtClean="0"/>
              <a:t>‹#›</a:t>
            </a:fld>
            <a:endParaRPr lang="en-IN"/>
          </a:p>
        </p:txBody>
      </p:sp>
    </p:spTree>
    <p:extLst>
      <p:ext uri="{BB962C8B-B14F-4D97-AF65-F5344CB8AC3E}">
        <p14:creationId xmlns:p14="http://schemas.microsoft.com/office/powerpoint/2010/main" val="79644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B6C8F7-C479-488E-8B50-4665CC5C652C}" type="datetimeFigureOut">
              <a:rPr lang="en-IN" smtClean="0"/>
              <a:t>03-12-2024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C58070A-9C5A-4B4D-B57B-21FCA07E5E21}" type="slidenum">
              <a:rPr lang="en-IN" smtClean="0"/>
              <a:t>‹#›</a:t>
            </a:fld>
            <a:endParaRPr lang="en-IN"/>
          </a:p>
        </p:txBody>
      </p:sp>
    </p:spTree>
    <p:extLst>
      <p:ext uri="{BB962C8B-B14F-4D97-AF65-F5344CB8AC3E}">
        <p14:creationId xmlns:p14="http://schemas.microsoft.com/office/powerpoint/2010/main" val="679524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6C8F7-C479-488E-8B50-4665CC5C652C}"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58070A-9C5A-4B4D-B57B-21FCA07E5E21}" type="slidenum">
              <a:rPr lang="en-IN" smtClean="0"/>
              <a:t>‹#›</a:t>
            </a:fld>
            <a:endParaRPr lang="en-IN"/>
          </a:p>
        </p:txBody>
      </p:sp>
    </p:spTree>
    <p:extLst>
      <p:ext uri="{BB962C8B-B14F-4D97-AF65-F5344CB8AC3E}">
        <p14:creationId xmlns:p14="http://schemas.microsoft.com/office/powerpoint/2010/main" val="1749669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6C8F7-C479-488E-8B50-4665CC5C652C}" type="datetimeFigureOut">
              <a:rPr lang="en-IN" smtClean="0"/>
              <a:t>03-12-2024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58070A-9C5A-4B4D-B57B-21FCA07E5E21}" type="slidenum">
              <a:rPr lang="en-IN" smtClean="0"/>
              <a:t>‹#›</a:t>
            </a:fld>
            <a:endParaRPr lang="en-IN"/>
          </a:p>
        </p:txBody>
      </p:sp>
    </p:spTree>
    <p:extLst>
      <p:ext uri="{BB962C8B-B14F-4D97-AF65-F5344CB8AC3E}">
        <p14:creationId xmlns:p14="http://schemas.microsoft.com/office/powerpoint/2010/main" val="222520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9B6C8F7-C479-488E-8B50-4665CC5C652C}" type="datetimeFigureOut">
              <a:rPr lang="en-IN" smtClean="0"/>
              <a:t>03-12-2024</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C58070A-9C5A-4B4D-B57B-21FCA07E5E21}" type="slidenum">
              <a:rPr lang="en-IN" smtClean="0"/>
              <a:t>‹#›</a:t>
            </a:fld>
            <a:endParaRPr lang="en-IN"/>
          </a:p>
        </p:txBody>
      </p:sp>
    </p:spTree>
    <p:extLst>
      <p:ext uri="{BB962C8B-B14F-4D97-AF65-F5344CB8AC3E}">
        <p14:creationId xmlns:p14="http://schemas.microsoft.com/office/powerpoint/2010/main" val="329172061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3.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22.png"/><Relationship Id="rId2" Type="http://schemas.openxmlformats.org/officeDocument/2006/relationships/video" Target="../media/media1.mp4"/><Relationship Id="rId16" Type="http://schemas.openxmlformats.org/officeDocument/2006/relationships/image" Target="../media/image26.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slideLayout" Target="../slideLayouts/slideLayout7.xml"/><Relationship Id="rId5" Type="http://schemas.microsoft.com/office/2007/relationships/media" Target="../media/media3.mp4"/><Relationship Id="rId15" Type="http://schemas.openxmlformats.org/officeDocument/2006/relationships/image" Target="../media/image25.png"/><Relationship Id="rId10" Type="http://schemas.openxmlformats.org/officeDocument/2006/relationships/video" Target="../media/media5.mp4"/><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8.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976BAAA-75A1-48AA-B7DE-B6B807099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65A5F259-CDF7-4A15-A66C-A9939D23E3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386486"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7D12D80-8605-8C12-9813-D449E9AA62D8}"/>
              </a:ext>
            </a:extLst>
          </p:cNvPr>
          <p:cNvSpPr txBox="1"/>
          <p:nvPr/>
        </p:nvSpPr>
        <p:spPr>
          <a:xfrm>
            <a:off x="913795" y="1257301"/>
            <a:ext cx="6672865" cy="4343399"/>
          </a:xfrm>
          <a:prstGeom prst="rect">
            <a:avLst/>
          </a:prstGeom>
        </p:spPr>
        <p:txBody>
          <a:bodyPr vert="horz" lIns="91440" tIns="45720" rIns="91440" bIns="45720" rtlCol="0" anchor="ctr">
            <a:normAutofit/>
          </a:bodyPr>
          <a:lstStyle/>
          <a:p>
            <a:pPr algn="ctr">
              <a:spcBef>
                <a:spcPct val="0"/>
              </a:spcBef>
              <a:spcAft>
                <a:spcPts val="600"/>
              </a:spcAft>
              <a:buClr>
                <a:srgbClr val="80C7D2"/>
              </a:buClr>
              <a:buSzPct val="70000"/>
            </a:pPr>
            <a:r>
              <a:rPr lang="en-US" sz="5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Deep Learning-Based Lip Synchronization for Realistic Audio-Visual Integration </a:t>
            </a:r>
          </a:p>
        </p:txBody>
      </p:sp>
      <p:pic>
        <p:nvPicPr>
          <p:cNvPr id="7" name="Picture 6" descr="A person holding a microphone&#10;&#10;Description automatically generated">
            <a:extLst>
              <a:ext uri="{FF2B5EF4-FFF2-40B4-BE49-F238E27FC236}">
                <a16:creationId xmlns:a16="http://schemas.microsoft.com/office/drawing/2014/main" id="{3F222607-5465-376C-FB9F-3F6ABE6A7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6985" y="-2"/>
            <a:ext cx="3984518" cy="6858000"/>
          </a:xfrm>
          <a:prstGeom prst="rect">
            <a:avLst/>
          </a:prstGeom>
          <a:effectLst>
            <a:outerShdw blurRad="50800" dist="50800" dir="5400000" algn="ctr" rotWithShape="0">
              <a:srgbClr val="000000">
                <a:alpha val="99000"/>
              </a:srgbClr>
            </a:outerShdw>
            <a:softEdge rad="1270000"/>
          </a:effectLst>
          <a:scene3d>
            <a:camera prst="orthographicFront"/>
            <a:lightRig rig="threePt" dir="t"/>
          </a:scene3d>
          <a:sp3d>
            <a:bevelT prst="slope"/>
          </a:sp3d>
        </p:spPr>
      </p:pic>
    </p:spTree>
    <p:extLst>
      <p:ext uri="{BB962C8B-B14F-4D97-AF65-F5344CB8AC3E}">
        <p14:creationId xmlns:p14="http://schemas.microsoft.com/office/powerpoint/2010/main" val="1520995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F21DA-7A03-09FB-2F56-676AFF4095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E7EA3C-980D-DF73-DC46-9CD59AE03D31}"/>
              </a:ext>
            </a:extLst>
          </p:cNvPr>
          <p:cNvSpPr>
            <a:spLocks noGrp="1"/>
          </p:cNvSpPr>
          <p:nvPr>
            <p:ph type="title"/>
          </p:nvPr>
        </p:nvSpPr>
        <p:spPr>
          <a:xfrm>
            <a:off x="206476" y="196647"/>
            <a:ext cx="11759381" cy="835740"/>
          </a:xfrm>
        </p:spPr>
        <p:txBody>
          <a:bodyPr>
            <a:normAutofit fontScale="90000"/>
          </a:bodyPr>
          <a:lstStyle/>
          <a:p>
            <a:r>
              <a:rPr lang="en-IN" dirty="0">
                <a:effectLst/>
              </a:rPr>
              <a:t>MODEL ARCHITECTURE AND IMPLEMENTATION</a:t>
            </a:r>
          </a:p>
        </p:txBody>
      </p:sp>
      <p:sp>
        <p:nvSpPr>
          <p:cNvPr id="3" name="Content Placeholder 2">
            <a:extLst>
              <a:ext uri="{FF2B5EF4-FFF2-40B4-BE49-F238E27FC236}">
                <a16:creationId xmlns:a16="http://schemas.microsoft.com/office/drawing/2014/main" id="{9926B978-0578-02A0-5EEB-801150A1209D}"/>
              </a:ext>
            </a:extLst>
          </p:cNvPr>
          <p:cNvSpPr>
            <a:spLocks noGrp="1"/>
          </p:cNvSpPr>
          <p:nvPr>
            <p:ph idx="1"/>
          </p:nvPr>
        </p:nvSpPr>
        <p:spPr>
          <a:xfrm>
            <a:off x="324465" y="1278194"/>
            <a:ext cx="6617109" cy="5255340"/>
          </a:xfrm>
        </p:spPr>
        <p:txBody>
          <a:bodyPr>
            <a:normAutofit lnSpcReduction="10000"/>
          </a:bodyPr>
          <a:lstStyle/>
          <a:p>
            <a:r>
              <a:rPr lang="en-US" dirty="0"/>
              <a:t>Facial Landmark Modifications:</a:t>
            </a:r>
          </a:p>
          <a:p>
            <a:r>
              <a:rPr lang="en-US" dirty="0"/>
              <a:t>Landmark detection is used to identify key facial points (eyes, mouth, eyebrows), allowing precise control over expression changes.</a:t>
            </a:r>
          </a:p>
          <a:p>
            <a:endParaRPr lang="en-US" dirty="0"/>
          </a:p>
          <a:p>
            <a:r>
              <a:rPr lang="en-US" dirty="0"/>
              <a:t>Loss Functions:</a:t>
            </a:r>
          </a:p>
          <a:p>
            <a:r>
              <a:rPr lang="en-US" dirty="0"/>
              <a:t>The model employs a combination of adversarial, reconstruction, and perceptual losses to balance realism, identity preservation, and emotion accuracy.</a:t>
            </a:r>
          </a:p>
          <a:p>
            <a:endParaRPr lang="en-US" dirty="0"/>
          </a:p>
          <a:p>
            <a:r>
              <a:rPr lang="en-US" dirty="0"/>
              <a:t>Real-Time Optimization:</a:t>
            </a:r>
          </a:p>
          <a:p>
            <a:r>
              <a:rPr lang="en-US" dirty="0"/>
              <a:t>Lightweight models like </a:t>
            </a:r>
            <a:r>
              <a:rPr lang="en-US" dirty="0" err="1"/>
              <a:t>MobileNet</a:t>
            </a:r>
            <a:r>
              <a:rPr lang="en-US" dirty="0"/>
              <a:t> are used to enable real-time performance for applications like video conferencing and virtual environments.</a:t>
            </a:r>
            <a:endParaRPr lang="en-IN" dirty="0"/>
          </a:p>
        </p:txBody>
      </p:sp>
      <p:pic>
        <p:nvPicPr>
          <p:cNvPr id="5" name="Picture 4">
            <a:extLst>
              <a:ext uri="{FF2B5EF4-FFF2-40B4-BE49-F238E27FC236}">
                <a16:creationId xmlns:a16="http://schemas.microsoft.com/office/drawing/2014/main" id="{1E4AF8D1-6415-43BC-2601-217F6DA56A8B}"/>
              </a:ext>
            </a:extLst>
          </p:cNvPr>
          <p:cNvPicPr>
            <a:picLocks noChangeAspect="1"/>
          </p:cNvPicPr>
          <p:nvPr/>
        </p:nvPicPr>
        <p:blipFill>
          <a:blip r:embed="rId2"/>
          <a:stretch>
            <a:fillRect/>
          </a:stretch>
        </p:blipFill>
        <p:spPr>
          <a:xfrm>
            <a:off x="7059561" y="1834758"/>
            <a:ext cx="4906295" cy="3799126"/>
          </a:xfrm>
          <a:prstGeom prst="rect">
            <a:avLst/>
          </a:prstGeom>
        </p:spPr>
      </p:pic>
    </p:spTree>
    <p:extLst>
      <p:ext uri="{BB962C8B-B14F-4D97-AF65-F5344CB8AC3E}">
        <p14:creationId xmlns:p14="http://schemas.microsoft.com/office/powerpoint/2010/main" val="2593364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EEE90-AAEB-0AF6-8645-C815881DC4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CD32F3-A01B-3E42-BAC3-D85E5F0F2170}"/>
              </a:ext>
            </a:extLst>
          </p:cNvPr>
          <p:cNvSpPr>
            <a:spLocks noGrp="1"/>
          </p:cNvSpPr>
          <p:nvPr>
            <p:ph type="title"/>
          </p:nvPr>
        </p:nvSpPr>
        <p:spPr>
          <a:xfrm>
            <a:off x="206476" y="196647"/>
            <a:ext cx="11759381" cy="835740"/>
          </a:xfrm>
        </p:spPr>
        <p:txBody>
          <a:bodyPr>
            <a:normAutofit/>
          </a:bodyPr>
          <a:lstStyle/>
          <a:p>
            <a:r>
              <a:rPr lang="en-IN" dirty="0"/>
              <a:t>EVALUATION METRICS AND RESULTS</a:t>
            </a:r>
            <a:endParaRPr lang="en-IN" dirty="0">
              <a:effectLst/>
            </a:endParaRPr>
          </a:p>
        </p:txBody>
      </p:sp>
      <p:sp>
        <p:nvSpPr>
          <p:cNvPr id="3" name="Content Placeholder 2">
            <a:extLst>
              <a:ext uri="{FF2B5EF4-FFF2-40B4-BE49-F238E27FC236}">
                <a16:creationId xmlns:a16="http://schemas.microsoft.com/office/drawing/2014/main" id="{872C8E00-9261-BF9E-6317-39BF88E9078F}"/>
              </a:ext>
            </a:extLst>
          </p:cNvPr>
          <p:cNvSpPr>
            <a:spLocks noGrp="1"/>
          </p:cNvSpPr>
          <p:nvPr>
            <p:ph idx="1"/>
          </p:nvPr>
        </p:nvSpPr>
        <p:spPr>
          <a:xfrm>
            <a:off x="324465" y="1278194"/>
            <a:ext cx="11641392" cy="5255340"/>
          </a:xfrm>
        </p:spPr>
        <p:txBody>
          <a:bodyPr>
            <a:normAutofit fontScale="92500" lnSpcReduction="10000"/>
          </a:bodyPr>
          <a:lstStyle/>
          <a:p>
            <a:r>
              <a:rPr lang="en-US" b="1" dirty="0"/>
              <a:t>Evaluation Metrics</a:t>
            </a:r>
            <a:r>
              <a:rPr lang="en-US" dirty="0"/>
              <a:t>:</a:t>
            </a:r>
          </a:p>
          <a:p>
            <a:pPr>
              <a:buFont typeface="Arial" panose="020B0604020202020204" pitchFamily="34" charset="0"/>
              <a:buChar char="•"/>
            </a:pPr>
            <a:r>
              <a:rPr lang="en-US" b="1" dirty="0"/>
              <a:t>Confusion Matrix</a:t>
            </a:r>
            <a:r>
              <a:rPr lang="en-US" dirty="0"/>
              <a:t>: Used to assess the classification accuracy for different facial expressions. It highlights:</a:t>
            </a:r>
          </a:p>
          <a:p>
            <a:pPr marL="742950" lvl="1" indent="-285750">
              <a:buFont typeface="Arial" panose="020B0604020202020204" pitchFamily="34" charset="0"/>
              <a:buChar char="•"/>
            </a:pPr>
            <a:r>
              <a:rPr lang="en-US" b="1" dirty="0"/>
              <a:t>True Positives (TP)</a:t>
            </a:r>
            <a:r>
              <a:rPr lang="en-US" dirty="0"/>
              <a:t>: Correctly identified facial expressions.</a:t>
            </a:r>
          </a:p>
          <a:p>
            <a:pPr marL="742950" lvl="1" indent="-285750">
              <a:buFont typeface="Arial" panose="020B0604020202020204" pitchFamily="34" charset="0"/>
              <a:buChar char="•"/>
            </a:pPr>
            <a:r>
              <a:rPr lang="en-US" b="1" dirty="0"/>
              <a:t>False Positives (FP)</a:t>
            </a:r>
            <a:r>
              <a:rPr lang="en-US" dirty="0"/>
              <a:t>: Incorrectly identified expressions (e.g., happy labeled as sad).</a:t>
            </a:r>
          </a:p>
          <a:p>
            <a:pPr marL="742950" lvl="1" indent="-285750">
              <a:buFont typeface="Arial" panose="020B0604020202020204" pitchFamily="34" charset="0"/>
              <a:buChar char="•"/>
            </a:pPr>
            <a:r>
              <a:rPr lang="en-US" b="1" dirty="0"/>
              <a:t>True Negatives (TN)</a:t>
            </a:r>
            <a:r>
              <a:rPr lang="en-US" dirty="0"/>
              <a:t>: Correctly identified non-expressions.</a:t>
            </a:r>
          </a:p>
          <a:p>
            <a:pPr marL="742950" lvl="1" indent="-285750">
              <a:buFont typeface="Arial" panose="020B0604020202020204" pitchFamily="34" charset="0"/>
              <a:buChar char="•"/>
            </a:pPr>
            <a:r>
              <a:rPr lang="en-US" b="1" dirty="0"/>
              <a:t>False Negatives (FN)</a:t>
            </a:r>
            <a:r>
              <a:rPr lang="en-US" dirty="0"/>
              <a:t>: Missed facial expressions (e.g., sad not recognized as sad).</a:t>
            </a:r>
          </a:p>
          <a:p>
            <a:pPr>
              <a:buFont typeface="Arial" panose="020B0604020202020204" pitchFamily="34" charset="0"/>
              <a:buChar char="•"/>
            </a:pPr>
            <a:r>
              <a:rPr lang="en-US" b="1" dirty="0"/>
              <a:t>Accuracy</a:t>
            </a:r>
            <a:r>
              <a:rPr lang="en-US" dirty="0"/>
              <a:t>: Measures the proportion of correct predictions across all classes.</a:t>
            </a:r>
          </a:p>
          <a:p>
            <a:pPr>
              <a:buFont typeface="Arial" panose="020B0604020202020204" pitchFamily="34" charset="0"/>
              <a:buChar char="•"/>
            </a:pPr>
            <a:r>
              <a:rPr lang="en-US" b="1" dirty="0"/>
              <a:t>Precision and Recall</a:t>
            </a:r>
            <a:r>
              <a:rPr lang="en-US" dirty="0"/>
              <a:t>: Precision for each emotion (e.g., the proportion of correctly predicted happy faces out of all predicted happy faces) and recall for each emotion (the proportion of correctly predicted happy faces out of all actual happy faces).</a:t>
            </a:r>
          </a:p>
          <a:p>
            <a:pPr>
              <a:buFont typeface="Arial" panose="020B0604020202020204" pitchFamily="34" charset="0"/>
              <a:buChar char="•"/>
            </a:pPr>
            <a:r>
              <a:rPr lang="en-US" b="1" dirty="0"/>
              <a:t>Inception Score</a:t>
            </a:r>
            <a:r>
              <a:rPr lang="en-US" dirty="0"/>
              <a:t>: Evaluates the diversity and quality of generated images.</a:t>
            </a:r>
          </a:p>
          <a:p>
            <a:pPr>
              <a:buFont typeface="Arial" panose="020B0604020202020204" pitchFamily="34" charset="0"/>
              <a:buChar char="•"/>
            </a:pPr>
            <a:r>
              <a:rPr lang="en-US" b="1" dirty="0"/>
              <a:t>Structural Similarity Index (SSIM)</a:t>
            </a:r>
            <a:r>
              <a:rPr lang="en-US" dirty="0"/>
              <a:t>: Measures visual similarity between generated and real images, indicating identity preservation.</a:t>
            </a:r>
          </a:p>
          <a:p>
            <a:pPr>
              <a:buFont typeface="Arial" panose="020B0604020202020204" pitchFamily="34" charset="0"/>
              <a:buChar char="•"/>
            </a:pPr>
            <a:r>
              <a:rPr lang="en-US" b="1" dirty="0"/>
              <a:t>Mean Opinion Score (MOS)</a:t>
            </a:r>
            <a:r>
              <a:rPr lang="en-US" dirty="0"/>
              <a:t>: Human evaluation of realism in generated expressions.</a:t>
            </a:r>
          </a:p>
          <a:p>
            <a:endParaRPr lang="en-IN" dirty="0"/>
          </a:p>
        </p:txBody>
      </p:sp>
    </p:spTree>
    <p:extLst>
      <p:ext uri="{BB962C8B-B14F-4D97-AF65-F5344CB8AC3E}">
        <p14:creationId xmlns:p14="http://schemas.microsoft.com/office/powerpoint/2010/main" val="1861913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45B0-B61A-3D82-4CA7-E77B344DDB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66E405-B7C7-A3B4-398E-E25D28A0119B}"/>
              </a:ext>
            </a:extLst>
          </p:cNvPr>
          <p:cNvSpPr>
            <a:spLocks noGrp="1"/>
          </p:cNvSpPr>
          <p:nvPr>
            <p:ph type="title"/>
          </p:nvPr>
        </p:nvSpPr>
        <p:spPr>
          <a:xfrm>
            <a:off x="206476" y="196647"/>
            <a:ext cx="11759381" cy="835740"/>
          </a:xfrm>
        </p:spPr>
        <p:txBody>
          <a:bodyPr>
            <a:normAutofit/>
          </a:bodyPr>
          <a:lstStyle/>
          <a:p>
            <a:r>
              <a:rPr lang="en-IN" dirty="0"/>
              <a:t>EVALUATION METRICS AND RESULTS</a:t>
            </a:r>
            <a:endParaRPr lang="en-IN" dirty="0">
              <a:effectLst/>
            </a:endParaRPr>
          </a:p>
        </p:txBody>
      </p:sp>
      <p:pic>
        <p:nvPicPr>
          <p:cNvPr id="4" name="Content Placeholder 3">
            <a:extLst>
              <a:ext uri="{FF2B5EF4-FFF2-40B4-BE49-F238E27FC236}">
                <a16:creationId xmlns:a16="http://schemas.microsoft.com/office/drawing/2014/main" id="{824CE4CE-B0DD-14B4-F4FF-148FC8105E0F}"/>
              </a:ext>
            </a:extLst>
          </p:cNvPr>
          <p:cNvPicPr>
            <a:picLocks noGrp="1" noChangeAspect="1"/>
          </p:cNvPicPr>
          <p:nvPr>
            <p:ph idx="1"/>
          </p:nvPr>
        </p:nvPicPr>
        <p:blipFill>
          <a:blip r:embed="rId2"/>
          <a:stretch>
            <a:fillRect/>
          </a:stretch>
        </p:blipFill>
        <p:spPr>
          <a:xfrm>
            <a:off x="3077497" y="2138765"/>
            <a:ext cx="5584722" cy="3672100"/>
          </a:xfrm>
          <a:prstGeom prst="rect">
            <a:avLst/>
          </a:prstGeom>
        </p:spPr>
      </p:pic>
    </p:spTree>
    <p:extLst>
      <p:ext uri="{BB962C8B-B14F-4D97-AF65-F5344CB8AC3E}">
        <p14:creationId xmlns:p14="http://schemas.microsoft.com/office/powerpoint/2010/main" val="3371745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B5821-7769-479A-1C3B-7C1DF302FE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DA21A8-91B5-D615-A890-06C7FD6E66C2}"/>
              </a:ext>
            </a:extLst>
          </p:cNvPr>
          <p:cNvSpPr>
            <a:spLocks noGrp="1"/>
          </p:cNvSpPr>
          <p:nvPr>
            <p:ph type="title"/>
          </p:nvPr>
        </p:nvSpPr>
        <p:spPr>
          <a:xfrm>
            <a:off x="206476" y="196647"/>
            <a:ext cx="11759381" cy="835740"/>
          </a:xfrm>
        </p:spPr>
        <p:txBody>
          <a:bodyPr>
            <a:normAutofit/>
          </a:bodyPr>
          <a:lstStyle/>
          <a:p>
            <a:r>
              <a:rPr lang="en-IN" dirty="0"/>
              <a:t>EVALUATION METRICS AND RESULTS</a:t>
            </a:r>
            <a:endParaRPr lang="en-IN" dirty="0">
              <a:effectLst/>
            </a:endParaRPr>
          </a:p>
        </p:txBody>
      </p:sp>
      <p:sp>
        <p:nvSpPr>
          <p:cNvPr id="3" name="Content Placeholder 2">
            <a:extLst>
              <a:ext uri="{FF2B5EF4-FFF2-40B4-BE49-F238E27FC236}">
                <a16:creationId xmlns:a16="http://schemas.microsoft.com/office/drawing/2014/main" id="{9B85135A-F339-F017-CF28-C43B96CF06FA}"/>
              </a:ext>
            </a:extLst>
          </p:cNvPr>
          <p:cNvSpPr>
            <a:spLocks noGrp="1"/>
          </p:cNvSpPr>
          <p:nvPr>
            <p:ph idx="1"/>
          </p:nvPr>
        </p:nvSpPr>
        <p:spPr>
          <a:xfrm>
            <a:off x="324465" y="1278194"/>
            <a:ext cx="11641392" cy="5255340"/>
          </a:xfrm>
        </p:spPr>
        <p:txBody>
          <a:bodyPr>
            <a:normAutofit/>
          </a:bodyPr>
          <a:lstStyle/>
          <a:p>
            <a:r>
              <a:rPr lang="en-US" b="1" dirty="0"/>
              <a:t>Results</a:t>
            </a:r>
            <a:r>
              <a:rPr lang="en-US" dirty="0"/>
              <a:t>:</a:t>
            </a:r>
          </a:p>
          <a:p>
            <a:pPr>
              <a:buFont typeface="Arial" panose="020B0604020202020204" pitchFamily="34" charset="0"/>
              <a:buChar char="•"/>
            </a:pPr>
            <a:r>
              <a:rPr lang="en-US" dirty="0"/>
              <a:t>The confusion matrix shows high accuracy for distinct expressions (e.g., happiness), but confusion arises between similar emotions like </a:t>
            </a:r>
            <a:r>
              <a:rPr lang="en-US" b="1" dirty="0"/>
              <a:t>anger</a:t>
            </a:r>
            <a:r>
              <a:rPr lang="en-US" dirty="0"/>
              <a:t> and </a:t>
            </a:r>
            <a:r>
              <a:rPr lang="en-US" b="1" dirty="0"/>
              <a:t>disgust</a:t>
            </a:r>
            <a:r>
              <a:rPr lang="en-US" dirty="0"/>
              <a:t>, where misclassifications are frequent.</a:t>
            </a:r>
          </a:p>
          <a:p>
            <a:pPr>
              <a:buFont typeface="Arial" panose="020B0604020202020204" pitchFamily="34" charset="0"/>
              <a:buChar char="•"/>
            </a:pPr>
            <a:r>
              <a:rPr lang="en-US" b="1" dirty="0"/>
              <a:t>Accuracy</a:t>
            </a:r>
            <a:r>
              <a:rPr lang="en-US" dirty="0"/>
              <a:t>: The model achieves a high accuracy rate of 94.9% for clear facial expressions, but struggles with subtle distinctions between similar emotions.</a:t>
            </a:r>
          </a:p>
          <a:p>
            <a:pPr>
              <a:buFont typeface="Arial" panose="020B0604020202020204" pitchFamily="34" charset="0"/>
              <a:buChar char="•"/>
            </a:pPr>
            <a:r>
              <a:rPr lang="en-US" b="1" dirty="0"/>
              <a:t>Precision and Recall</a:t>
            </a:r>
            <a:r>
              <a:rPr lang="en-US" dirty="0"/>
              <a:t>: The model performs best on </a:t>
            </a:r>
            <a:r>
              <a:rPr lang="en-US" b="1" dirty="0"/>
              <a:t>happy</a:t>
            </a:r>
            <a:r>
              <a:rPr lang="en-US" dirty="0"/>
              <a:t> and </a:t>
            </a:r>
            <a:r>
              <a:rPr lang="en-US" b="1" dirty="0"/>
              <a:t>angry</a:t>
            </a:r>
            <a:r>
              <a:rPr lang="en-US" dirty="0"/>
              <a:t> faces but has lower precision and recall on subtle expressions like </a:t>
            </a:r>
            <a:r>
              <a:rPr lang="en-US" b="1" dirty="0"/>
              <a:t>fear</a:t>
            </a:r>
            <a:r>
              <a:rPr lang="en-US" dirty="0"/>
              <a:t> and </a:t>
            </a:r>
            <a:r>
              <a:rPr lang="en-US" b="1" dirty="0"/>
              <a:t>surprise</a:t>
            </a:r>
            <a:r>
              <a:rPr lang="en-US" dirty="0"/>
              <a:t>, which are often misclassified.</a:t>
            </a:r>
          </a:p>
          <a:p>
            <a:pPr>
              <a:buFont typeface="Arial" panose="020B0604020202020204" pitchFamily="34" charset="0"/>
              <a:buChar char="•"/>
            </a:pPr>
            <a:r>
              <a:rPr lang="en-US" b="1" dirty="0"/>
              <a:t>Inception Score</a:t>
            </a:r>
            <a:r>
              <a:rPr lang="en-US" dirty="0"/>
              <a:t>: The model achieved an inception score of </a:t>
            </a:r>
            <a:r>
              <a:rPr lang="en-US" b="1" dirty="0"/>
              <a:t>8.2</a:t>
            </a:r>
            <a:r>
              <a:rPr lang="en-US" dirty="0"/>
              <a:t>, indicating high-quality, diverse image generation.</a:t>
            </a:r>
          </a:p>
          <a:p>
            <a:pPr>
              <a:buFont typeface="Arial" panose="020B0604020202020204" pitchFamily="34" charset="0"/>
              <a:buChar char="•"/>
            </a:pPr>
            <a:r>
              <a:rPr lang="en-US" b="1" dirty="0"/>
              <a:t>SSIM</a:t>
            </a:r>
            <a:r>
              <a:rPr lang="en-US" dirty="0"/>
              <a:t>: The SSIM score is </a:t>
            </a:r>
            <a:r>
              <a:rPr lang="en-US" b="1" dirty="0"/>
              <a:t>0.95</a:t>
            </a:r>
            <a:r>
              <a:rPr lang="en-US" dirty="0"/>
              <a:t>, reflecting strong identity preservation with minimal distortion during expression changes.</a:t>
            </a:r>
          </a:p>
          <a:p>
            <a:pPr>
              <a:buFont typeface="Arial" panose="020B0604020202020204" pitchFamily="34" charset="0"/>
              <a:buChar char="•"/>
            </a:pPr>
            <a:r>
              <a:rPr lang="en-US" b="1" dirty="0"/>
              <a:t>MOS</a:t>
            </a:r>
            <a:r>
              <a:rPr lang="en-US" dirty="0"/>
              <a:t>: Human evaluators rated the model's generated expressions an average of </a:t>
            </a:r>
            <a:r>
              <a:rPr lang="en-US" b="1" dirty="0"/>
              <a:t>4.2/5</a:t>
            </a:r>
            <a:r>
              <a:rPr lang="en-US" dirty="0"/>
              <a:t>, noting high realism with occasional minor artifacts during expression transitions.</a:t>
            </a:r>
          </a:p>
          <a:p>
            <a:endParaRPr lang="en-IN" dirty="0"/>
          </a:p>
        </p:txBody>
      </p:sp>
    </p:spTree>
    <p:extLst>
      <p:ext uri="{BB962C8B-B14F-4D97-AF65-F5344CB8AC3E}">
        <p14:creationId xmlns:p14="http://schemas.microsoft.com/office/powerpoint/2010/main" val="2298289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F6FECA-9CE7-189D-18AD-C4810DC7C581}"/>
              </a:ext>
            </a:extLst>
          </p:cNvPr>
          <p:cNvSpPr txBox="1"/>
          <p:nvPr/>
        </p:nvSpPr>
        <p:spPr>
          <a:xfrm>
            <a:off x="370388" y="254643"/>
            <a:ext cx="6169307" cy="646331"/>
          </a:xfrm>
          <a:prstGeom prst="rect">
            <a:avLst/>
          </a:prstGeom>
          <a:noFill/>
        </p:spPr>
        <p:txBody>
          <a:bodyPr wrap="square" rtlCol="0">
            <a:spAutoFit/>
          </a:bodyPr>
          <a:lstStyle/>
          <a:p>
            <a:r>
              <a:rPr lang="en-IN" sz="3600" dirty="0">
                <a:latin typeface="Calisto MT (Headings)"/>
              </a:rPr>
              <a:t>Code Snippets</a:t>
            </a:r>
          </a:p>
        </p:txBody>
      </p:sp>
      <p:pic>
        <p:nvPicPr>
          <p:cNvPr id="4" name="Picture 3" descr="A computer screen shot of a program code&#10;&#10;Description automatically generated">
            <a:extLst>
              <a:ext uri="{FF2B5EF4-FFF2-40B4-BE49-F238E27FC236}">
                <a16:creationId xmlns:a16="http://schemas.microsoft.com/office/drawing/2014/main" id="{09903F4E-56E0-1A02-1078-059B7DCE3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1" y="995422"/>
            <a:ext cx="8403220" cy="5521124"/>
          </a:xfrm>
          <a:prstGeom prst="rect">
            <a:avLst/>
          </a:prstGeom>
        </p:spPr>
      </p:pic>
    </p:spTree>
    <p:extLst>
      <p:ext uri="{BB962C8B-B14F-4D97-AF65-F5344CB8AC3E}">
        <p14:creationId xmlns:p14="http://schemas.microsoft.com/office/powerpoint/2010/main" val="1401537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0F3DC973-5D3F-09C8-4BC8-CEF159780A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443" y="228600"/>
            <a:ext cx="8578907" cy="6400800"/>
          </a:xfrm>
          <a:prstGeom prst="rect">
            <a:avLst/>
          </a:prstGeom>
        </p:spPr>
      </p:pic>
    </p:spTree>
    <p:extLst>
      <p:ext uri="{BB962C8B-B14F-4D97-AF65-F5344CB8AC3E}">
        <p14:creationId xmlns:p14="http://schemas.microsoft.com/office/powerpoint/2010/main" val="794282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ED9E72C">
            <a:hlinkClick r:id="" action="ppaction://media"/>
            <a:extLst>
              <a:ext uri="{FF2B5EF4-FFF2-40B4-BE49-F238E27FC236}">
                <a16:creationId xmlns:a16="http://schemas.microsoft.com/office/drawing/2014/main" id="{59D31DBD-537E-B05A-B322-C1CD1B94BA21}"/>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335143" y="647660"/>
            <a:ext cx="2442781" cy="2442781"/>
          </a:xfrm>
          <a:prstGeom prst="rect">
            <a:avLst/>
          </a:prstGeom>
        </p:spPr>
      </p:pic>
      <p:pic>
        <p:nvPicPr>
          <p:cNvPr id="3" name="0DD4281F">
            <a:hlinkClick r:id="" action="ppaction://media"/>
            <a:extLst>
              <a:ext uri="{FF2B5EF4-FFF2-40B4-BE49-F238E27FC236}">
                <a16:creationId xmlns:a16="http://schemas.microsoft.com/office/drawing/2014/main" id="{2B78250F-6C94-55AA-EAEB-B7DB4D1DD182}"/>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4664074" y="647659"/>
            <a:ext cx="2442781" cy="2442781"/>
          </a:xfrm>
          <a:prstGeom prst="rect">
            <a:avLst/>
          </a:prstGeom>
        </p:spPr>
      </p:pic>
      <p:pic>
        <p:nvPicPr>
          <p:cNvPr id="4" name="442309D6">
            <a:hlinkClick r:id="" action="ppaction://media"/>
            <a:extLst>
              <a:ext uri="{FF2B5EF4-FFF2-40B4-BE49-F238E27FC236}">
                <a16:creationId xmlns:a16="http://schemas.microsoft.com/office/drawing/2014/main" id="{2173D2A1-D640-86AD-2891-023DBB4A99AA}"/>
              </a:ext>
            </a:extLst>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335143" y="3767559"/>
            <a:ext cx="2442781" cy="2442781"/>
          </a:xfrm>
          <a:prstGeom prst="rect">
            <a:avLst/>
          </a:prstGeom>
        </p:spPr>
      </p:pic>
      <p:pic>
        <p:nvPicPr>
          <p:cNvPr id="5" name="021EC3C4">
            <a:hlinkClick r:id="" action="ppaction://media"/>
            <a:extLst>
              <a:ext uri="{FF2B5EF4-FFF2-40B4-BE49-F238E27FC236}">
                <a16:creationId xmlns:a16="http://schemas.microsoft.com/office/drawing/2014/main" id="{4D5F4C58-4FE6-4CA5-7531-BD61CB48ED56}"/>
              </a:ext>
            </a:extLst>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4664075" y="3767559"/>
            <a:ext cx="2442781" cy="2442781"/>
          </a:xfrm>
          <a:prstGeom prst="rect">
            <a:avLst/>
          </a:prstGeom>
        </p:spPr>
      </p:pic>
      <p:pic>
        <p:nvPicPr>
          <p:cNvPr id="6" name="47CFE338">
            <a:hlinkClick r:id="" action="ppaction://media"/>
            <a:extLst>
              <a:ext uri="{FF2B5EF4-FFF2-40B4-BE49-F238E27FC236}">
                <a16:creationId xmlns:a16="http://schemas.microsoft.com/office/drawing/2014/main" id="{2EEFC705-B2D9-67DB-4531-1A100B992755}"/>
              </a:ext>
            </a:extLst>
          </p:cNvPr>
          <p:cNvPicPr>
            <a:picLocks noChangeAspect="1"/>
          </p:cNvPicPr>
          <p:nvPr>
            <a:videoFile r:link="rId10"/>
            <p:extLst>
              <p:ext uri="{DAA4B4D4-6D71-4841-9C94-3DE7FCFB9230}">
                <p14:media xmlns:p14="http://schemas.microsoft.com/office/powerpoint/2010/main" r:embed="rId9"/>
              </p:ext>
            </p:extLst>
          </p:nvPr>
        </p:nvPicPr>
        <p:blipFill>
          <a:blip r:embed="rId16"/>
          <a:stretch>
            <a:fillRect/>
          </a:stretch>
        </p:blipFill>
        <p:spPr>
          <a:xfrm>
            <a:off x="8703640" y="2075204"/>
            <a:ext cx="2442781" cy="2442781"/>
          </a:xfrm>
          <a:prstGeom prst="rect">
            <a:avLst/>
          </a:prstGeom>
        </p:spPr>
      </p:pic>
      <p:sp>
        <p:nvSpPr>
          <p:cNvPr id="8" name="TextBox 7">
            <a:extLst>
              <a:ext uri="{FF2B5EF4-FFF2-40B4-BE49-F238E27FC236}">
                <a16:creationId xmlns:a16="http://schemas.microsoft.com/office/drawing/2014/main" id="{5C52D7AC-E2BF-FDFA-A78A-0AEC9C3EEED2}"/>
              </a:ext>
            </a:extLst>
          </p:cNvPr>
          <p:cNvSpPr txBox="1"/>
          <p:nvPr/>
        </p:nvSpPr>
        <p:spPr>
          <a:xfrm>
            <a:off x="254120" y="170734"/>
            <a:ext cx="2813171" cy="369332"/>
          </a:xfrm>
          <a:prstGeom prst="rect">
            <a:avLst/>
          </a:prstGeom>
          <a:noFill/>
        </p:spPr>
        <p:txBody>
          <a:bodyPr wrap="square" rtlCol="0">
            <a:spAutoFit/>
          </a:bodyPr>
          <a:lstStyle/>
          <a:p>
            <a:r>
              <a:rPr lang="en-IN" dirty="0"/>
              <a:t>ANGRY:</a:t>
            </a:r>
          </a:p>
        </p:txBody>
      </p:sp>
      <p:sp>
        <p:nvSpPr>
          <p:cNvPr id="11" name="TextBox 10">
            <a:extLst>
              <a:ext uri="{FF2B5EF4-FFF2-40B4-BE49-F238E27FC236}">
                <a16:creationId xmlns:a16="http://schemas.microsoft.com/office/drawing/2014/main" id="{8A24E5AB-0B8D-6499-EFC7-008ADE108F01}"/>
              </a:ext>
            </a:extLst>
          </p:cNvPr>
          <p:cNvSpPr txBox="1"/>
          <p:nvPr/>
        </p:nvSpPr>
        <p:spPr>
          <a:xfrm>
            <a:off x="4664074" y="170734"/>
            <a:ext cx="6094070" cy="369332"/>
          </a:xfrm>
          <a:prstGeom prst="rect">
            <a:avLst/>
          </a:prstGeom>
          <a:noFill/>
        </p:spPr>
        <p:txBody>
          <a:bodyPr wrap="square">
            <a:spAutoFit/>
          </a:bodyPr>
          <a:lstStyle/>
          <a:p>
            <a:r>
              <a:rPr lang="en-IN" dirty="0"/>
              <a:t>SAD:</a:t>
            </a:r>
          </a:p>
        </p:txBody>
      </p:sp>
      <p:sp>
        <p:nvSpPr>
          <p:cNvPr id="13" name="TextBox 12">
            <a:extLst>
              <a:ext uri="{FF2B5EF4-FFF2-40B4-BE49-F238E27FC236}">
                <a16:creationId xmlns:a16="http://schemas.microsoft.com/office/drawing/2014/main" id="{89100BA2-D101-BB32-31FC-170FE1BAE5CE}"/>
              </a:ext>
            </a:extLst>
          </p:cNvPr>
          <p:cNvSpPr txBox="1"/>
          <p:nvPr/>
        </p:nvSpPr>
        <p:spPr>
          <a:xfrm>
            <a:off x="335143" y="3429000"/>
            <a:ext cx="6094070" cy="369332"/>
          </a:xfrm>
          <a:prstGeom prst="rect">
            <a:avLst/>
          </a:prstGeom>
          <a:noFill/>
        </p:spPr>
        <p:txBody>
          <a:bodyPr wrap="square">
            <a:spAutoFit/>
          </a:bodyPr>
          <a:lstStyle/>
          <a:p>
            <a:r>
              <a:rPr lang="en-IN" dirty="0"/>
              <a:t>FEAR:</a:t>
            </a:r>
          </a:p>
        </p:txBody>
      </p:sp>
      <p:sp>
        <p:nvSpPr>
          <p:cNvPr id="15" name="TextBox 14">
            <a:extLst>
              <a:ext uri="{FF2B5EF4-FFF2-40B4-BE49-F238E27FC236}">
                <a16:creationId xmlns:a16="http://schemas.microsoft.com/office/drawing/2014/main" id="{E77FCC17-3F57-0B7D-707A-7CA5B4027D1E}"/>
              </a:ext>
            </a:extLst>
          </p:cNvPr>
          <p:cNvSpPr txBox="1"/>
          <p:nvPr/>
        </p:nvSpPr>
        <p:spPr>
          <a:xfrm>
            <a:off x="4664074" y="3347411"/>
            <a:ext cx="6094070" cy="369332"/>
          </a:xfrm>
          <a:prstGeom prst="rect">
            <a:avLst/>
          </a:prstGeom>
          <a:noFill/>
        </p:spPr>
        <p:txBody>
          <a:bodyPr wrap="square">
            <a:spAutoFit/>
          </a:bodyPr>
          <a:lstStyle/>
          <a:p>
            <a:r>
              <a:rPr lang="en-IN" dirty="0"/>
              <a:t>HAPPY:</a:t>
            </a:r>
          </a:p>
        </p:txBody>
      </p:sp>
      <p:sp>
        <p:nvSpPr>
          <p:cNvPr id="17" name="TextBox 16">
            <a:extLst>
              <a:ext uri="{FF2B5EF4-FFF2-40B4-BE49-F238E27FC236}">
                <a16:creationId xmlns:a16="http://schemas.microsoft.com/office/drawing/2014/main" id="{FA06A501-E7AF-CD0E-FC29-618A633F4091}"/>
              </a:ext>
            </a:extLst>
          </p:cNvPr>
          <p:cNvSpPr txBox="1"/>
          <p:nvPr/>
        </p:nvSpPr>
        <p:spPr>
          <a:xfrm>
            <a:off x="8579735" y="1574406"/>
            <a:ext cx="6094070" cy="369332"/>
          </a:xfrm>
          <a:prstGeom prst="rect">
            <a:avLst/>
          </a:prstGeom>
          <a:noFill/>
        </p:spPr>
        <p:txBody>
          <a:bodyPr wrap="square">
            <a:spAutoFit/>
          </a:bodyPr>
          <a:lstStyle/>
          <a:p>
            <a:r>
              <a:rPr lang="en-IN" dirty="0"/>
              <a:t>NEUTRAL:</a:t>
            </a:r>
          </a:p>
        </p:txBody>
      </p:sp>
    </p:spTree>
    <p:extLst>
      <p:ext uri="{BB962C8B-B14F-4D97-AF65-F5344CB8AC3E}">
        <p14:creationId xmlns:p14="http://schemas.microsoft.com/office/powerpoint/2010/main" val="232196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520"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520" fill="hold"/>
                                        <p:tgtEl>
                                          <p:spTgt spid="4"/>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520" fill="hold"/>
                                        <p:tgtEl>
                                          <p:spTgt spid="5"/>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5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2"/>
                </p:tgtEl>
              </p:cMediaNode>
            </p:video>
            <p:seq concurrent="1" nextAc="seek">
              <p:cTn id="24" restart="whenNotActive" fill="hold" evtFilter="cancelBubble" nodeType="interactiveSeq">
                <p:stCondLst>
                  <p:cond evt="onClick" delay="0">
                    <p:tgtEl>
                      <p:spTgt spid="2"/>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2"/>
                                        </p:tgtEl>
                                      </p:cBhvr>
                                    </p:cmd>
                                  </p:childTnLst>
                                </p:cTn>
                              </p:par>
                            </p:childTnLst>
                          </p:cTn>
                        </p:par>
                      </p:childTnLst>
                    </p:cTn>
                  </p:par>
                </p:childTnLst>
              </p:cTn>
              <p:nextCondLst>
                <p:cond evt="onClick" delay="0">
                  <p:tgtEl>
                    <p:spTgt spid="2"/>
                  </p:tgtEl>
                </p:cond>
              </p:nextCondLst>
            </p:seq>
            <p:video>
              <p:cMediaNode vol="80000">
                <p:cTn id="29" fill="hold" display="0">
                  <p:stCondLst>
                    <p:cond delay="indefinite"/>
                  </p:stCondLst>
                </p:cTn>
                <p:tgtEl>
                  <p:spTgt spid="3"/>
                </p:tgtEl>
              </p:cMediaNode>
            </p:video>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3"/>
                                        </p:tgtEl>
                                      </p:cBhvr>
                                    </p:cmd>
                                  </p:childTnLst>
                                </p:cTn>
                              </p:par>
                            </p:childTnLst>
                          </p:cTn>
                        </p:par>
                      </p:childTnLst>
                    </p:cTn>
                  </p:par>
                </p:childTnLst>
              </p:cTn>
              <p:nextCondLst>
                <p:cond evt="onClick" delay="0">
                  <p:tgtEl>
                    <p:spTgt spid="3"/>
                  </p:tgtEl>
                </p:cond>
              </p:nextCondLst>
            </p:seq>
            <p:video>
              <p:cMediaNode vol="80000">
                <p:cTn id="35" fill="hold" display="0">
                  <p:stCondLst>
                    <p:cond delay="indefinite"/>
                  </p:stCondLst>
                </p:cTn>
                <p:tgtEl>
                  <p:spTgt spid="4"/>
                </p:tgtEl>
              </p:cMediaNode>
            </p:video>
            <p:seq concurrent="1" nextAc="seek">
              <p:cTn id="36" restart="whenNotActive" fill="hold" evtFilter="cancelBubble" nodeType="interactiveSeq">
                <p:stCondLst>
                  <p:cond evt="onClick" delay="0">
                    <p:tgtEl>
                      <p:spTgt spid="4"/>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4"/>
                                        </p:tgtEl>
                                      </p:cBhvr>
                                    </p:cmd>
                                  </p:childTnLst>
                                </p:cTn>
                              </p:par>
                            </p:childTnLst>
                          </p:cTn>
                        </p:par>
                      </p:childTnLst>
                    </p:cTn>
                  </p:par>
                </p:childTnLst>
              </p:cTn>
              <p:nextCondLst>
                <p:cond evt="onClick" delay="0">
                  <p:tgtEl>
                    <p:spTgt spid="4"/>
                  </p:tgtEl>
                </p:cond>
              </p:nextCondLst>
            </p:seq>
            <p:video>
              <p:cMediaNode vol="80000">
                <p:cTn id="41" fill="hold" display="0">
                  <p:stCondLst>
                    <p:cond delay="indefinite"/>
                  </p:stCondLst>
                </p:cTn>
                <p:tgtEl>
                  <p:spTgt spid="5"/>
                </p:tgtEl>
              </p:cMediaNode>
            </p:video>
            <p:seq concurrent="1" nextAc="seek">
              <p:cTn id="42" restart="whenNotActive" fill="hold" evtFilter="cancelBubble" nodeType="interactiveSeq">
                <p:stCondLst>
                  <p:cond evt="onClick" delay="0">
                    <p:tgtEl>
                      <p:spTgt spid="5"/>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5"/>
                                        </p:tgtEl>
                                      </p:cBhvr>
                                    </p:cmd>
                                  </p:childTnLst>
                                </p:cTn>
                              </p:par>
                            </p:childTnLst>
                          </p:cTn>
                        </p:par>
                      </p:childTnLst>
                    </p:cTn>
                  </p:par>
                </p:childTnLst>
              </p:cTn>
              <p:nextCondLst>
                <p:cond evt="onClick" delay="0">
                  <p:tgtEl>
                    <p:spTgt spid="5"/>
                  </p:tgtEl>
                </p:cond>
              </p:nextCondLst>
            </p:seq>
            <p:video>
              <p:cMediaNode vol="80000">
                <p:cTn id="47" fill="hold" display="0">
                  <p:stCondLst>
                    <p:cond delay="indefinite"/>
                  </p:stCondLst>
                </p:cTn>
                <p:tgtEl>
                  <p:spTgt spid="6"/>
                </p:tgtEl>
              </p:cMediaNode>
            </p:video>
            <p:seq concurrent="1" nextAc="seek">
              <p:cTn id="48" restart="whenNotActive" fill="hold" evtFilter="cancelBubble" nodeType="interactiveSeq">
                <p:stCondLst>
                  <p:cond evt="onClick" delay="0">
                    <p:tgtEl>
                      <p:spTgt spid="6"/>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fb1165fba82773d1573d7c2bc0f0bf4efaae78d43360aaffcf2eac4">
            <a:hlinkClick r:id="" action="ppaction://media"/>
            <a:extLst>
              <a:ext uri="{FF2B5EF4-FFF2-40B4-BE49-F238E27FC236}">
                <a16:creationId xmlns:a16="http://schemas.microsoft.com/office/drawing/2014/main" id="{701C188D-61F2-1236-21C1-294612234A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4821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9FD00AA9-7D53-C540-DAF9-CA91DE67F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11563F-A23D-3161-36D3-E528F96185E5}"/>
              </a:ext>
            </a:extLst>
          </p:cNvPr>
          <p:cNvSpPr>
            <a:spLocks noGrp="1"/>
          </p:cNvSpPr>
          <p:nvPr>
            <p:ph type="title"/>
          </p:nvPr>
        </p:nvSpPr>
        <p:spPr>
          <a:xfrm>
            <a:off x="633743" y="609599"/>
            <a:ext cx="3413156" cy="5273675"/>
          </a:xfrm>
        </p:spPr>
        <p:txBody>
          <a:bodyPr>
            <a:normAutofit/>
          </a:bodyPr>
          <a:lstStyle/>
          <a:p>
            <a:r>
              <a:rPr lang="en-IN" sz="3100"/>
              <a:t>PERFORMANCE AND EFFICIENCY</a:t>
            </a:r>
            <a:endParaRPr lang="en-IN" sz="3100">
              <a:effectLst/>
            </a:endParaRPr>
          </a:p>
        </p:txBody>
      </p:sp>
      <p:pic>
        <p:nvPicPr>
          <p:cNvPr id="9" name="Picture 8">
            <a:extLst>
              <a:ext uri="{FF2B5EF4-FFF2-40B4-BE49-F238E27FC236}">
                <a16:creationId xmlns:a16="http://schemas.microsoft.com/office/drawing/2014/main" id="{B577D423-FE81-4236-89DE-39776B8109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680641" y="609599"/>
            <a:ext cx="6889687" cy="5273675"/>
          </a:xfrm>
          <a:prstGeom prst="rect">
            <a:avLst/>
          </a:prstGeom>
        </p:spPr>
      </p:pic>
      <p:graphicFrame>
        <p:nvGraphicFramePr>
          <p:cNvPr id="7" name="Content Placeholder 2">
            <a:extLst>
              <a:ext uri="{FF2B5EF4-FFF2-40B4-BE49-F238E27FC236}">
                <a16:creationId xmlns:a16="http://schemas.microsoft.com/office/drawing/2014/main" id="{683D8843-92D0-832B-67B5-2D2D625BFA78}"/>
              </a:ext>
            </a:extLst>
          </p:cNvPr>
          <p:cNvGraphicFramePr>
            <a:graphicFrameLocks noGrp="1"/>
          </p:cNvGraphicFramePr>
          <p:nvPr>
            <p:ph idx="1"/>
            <p:extLst>
              <p:ext uri="{D42A27DB-BD31-4B8C-83A1-F6EECF244321}">
                <p14:modId xmlns:p14="http://schemas.microsoft.com/office/powerpoint/2010/main" val="1622280981"/>
              </p:ext>
            </p:extLst>
          </p:nvPr>
        </p:nvGraphicFramePr>
        <p:xfrm>
          <a:off x="4958257" y="887213"/>
          <a:ext cx="6309300" cy="4718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58765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A347E94F-AA0B-A47D-98E6-1FC60748C0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83B535-6F6D-CBE3-7386-ACF44F6DAF47}"/>
              </a:ext>
            </a:extLst>
          </p:cNvPr>
          <p:cNvSpPr>
            <a:spLocks noGrp="1"/>
          </p:cNvSpPr>
          <p:nvPr>
            <p:ph type="title"/>
          </p:nvPr>
        </p:nvSpPr>
        <p:spPr>
          <a:xfrm>
            <a:off x="913795" y="609600"/>
            <a:ext cx="10353762" cy="970450"/>
          </a:xfrm>
        </p:spPr>
        <p:txBody>
          <a:bodyPr>
            <a:normAutofit/>
          </a:bodyPr>
          <a:lstStyle/>
          <a:p>
            <a:r>
              <a:rPr lang="en-IN" dirty="0"/>
              <a:t>CHALLENGES AND LIMITATIONS</a:t>
            </a:r>
            <a:endParaRPr lang="en-IN" dirty="0">
              <a:effectLst/>
            </a:endParaRPr>
          </a:p>
        </p:txBody>
      </p:sp>
      <p:graphicFrame>
        <p:nvGraphicFramePr>
          <p:cNvPr id="5" name="Content Placeholder 2">
            <a:extLst>
              <a:ext uri="{FF2B5EF4-FFF2-40B4-BE49-F238E27FC236}">
                <a16:creationId xmlns:a16="http://schemas.microsoft.com/office/drawing/2014/main" id="{FF02B332-0E04-796D-B8F0-9CC3F372C4FD}"/>
              </a:ext>
            </a:extLst>
          </p:cNvPr>
          <p:cNvGraphicFramePr>
            <a:graphicFrameLocks noGrp="1"/>
          </p:cNvGraphicFramePr>
          <p:nvPr>
            <p:ph idx="1"/>
            <p:extLst>
              <p:ext uri="{D42A27DB-BD31-4B8C-83A1-F6EECF244321}">
                <p14:modId xmlns:p14="http://schemas.microsoft.com/office/powerpoint/2010/main" val="916736809"/>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76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4673F6-7566-290E-DFD4-F6A8FAE42CFC}"/>
              </a:ext>
            </a:extLst>
          </p:cNvPr>
          <p:cNvSpPr txBox="1"/>
          <p:nvPr/>
        </p:nvSpPr>
        <p:spPr>
          <a:xfrm>
            <a:off x="3368040" y="284480"/>
            <a:ext cx="6837680" cy="707886"/>
          </a:xfrm>
          <a:prstGeom prst="rect">
            <a:avLst/>
          </a:prstGeom>
          <a:noFill/>
        </p:spPr>
        <p:txBody>
          <a:bodyPr wrap="square" rtlCol="0">
            <a:spAutoFit/>
          </a:bodyPr>
          <a:lstStyle/>
          <a:p>
            <a:r>
              <a:rPr lang="en-IN" sz="4000" dirty="0"/>
              <a:t>Team Introduction </a:t>
            </a:r>
          </a:p>
        </p:txBody>
      </p:sp>
      <p:pic>
        <p:nvPicPr>
          <p:cNvPr id="3" name="Picture 2">
            <a:extLst>
              <a:ext uri="{FF2B5EF4-FFF2-40B4-BE49-F238E27FC236}">
                <a16:creationId xmlns:a16="http://schemas.microsoft.com/office/drawing/2014/main" id="{039870AD-6619-6E58-A94B-57D374BCEE2A}"/>
              </a:ext>
            </a:extLst>
          </p:cNvPr>
          <p:cNvPicPr>
            <a:picLocks noChangeAspect="1"/>
          </p:cNvPicPr>
          <p:nvPr/>
        </p:nvPicPr>
        <p:blipFill>
          <a:blip r:embed="rId2"/>
          <a:stretch>
            <a:fillRect/>
          </a:stretch>
        </p:blipFill>
        <p:spPr>
          <a:xfrm>
            <a:off x="407275" y="1733155"/>
            <a:ext cx="2960765" cy="2960765"/>
          </a:xfrm>
          <a:prstGeom prst="rect">
            <a:avLst/>
          </a:prstGeom>
        </p:spPr>
      </p:pic>
      <p:sp>
        <p:nvSpPr>
          <p:cNvPr id="5" name="TextBox 4">
            <a:extLst>
              <a:ext uri="{FF2B5EF4-FFF2-40B4-BE49-F238E27FC236}">
                <a16:creationId xmlns:a16="http://schemas.microsoft.com/office/drawing/2014/main" id="{725B740E-5186-7C79-2BF2-68E0A5310B0A}"/>
              </a:ext>
            </a:extLst>
          </p:cNvPr>
          <p:cNvSpPr txBox="1"/>
          <p:nvPr/>
        </p:nvSpPr>
        <p:spPr>
          <a:xfrm>
            <a:off x="4257040" y="2228671"/>
            <a:ext cx="7305915" cy="2400657"/>
          </a:xfrm>
          <a:prstGeom prst="rect">
            <a:avLst/>
          </a:prstGeom>
          <a:noFill/>
        </p:spPr>
        <p:txBody>
          <a:bodyPr wrap="square" rtlCol="0">
            <a:spAutoFit/>
          </a:bodyPr>
          <a:lstStyle/>
          <a:p>
            <a:pPr marL="0" marR="0" lvl="0" indent="0" defTabSz="914400" rtl="0" eaLnBrk="0" fontAlgn="ctr" latinLnBrk="0" hangingPunct="0">
              <a:spcBef>
                <a:spcPct val="0"/>
              </a:spcBef>
              <a:spcAft>
                <a:spcPts val="600"/>
              </a:spcAft>
              <a:buClrTx/>
              <a:buSzTx/>
              <a:buFontTx/>
              <a:buChar char="•"/>
              <a:tabLst/>
            </a:pPr>
            <a:r>
              <a:rPr kumimoji="0" lang="en-US" altLang="en-US" sz="2800" b="0" i="0" u="none" strike="noStrike" cap="none" normalizeH="0" baseline="0" dirty="0">
                <a:ln>
                  <a:noFill/>
                </a:ln>
                <a:effectLst/>
                <a:latin typeface="Calisto"/>
              </a:rPr>
              <a:t> Sai Pushkar </a:t>
            </a:r>
            <a:r>
              <a:rPr kumimoji="0" lang="en-US" altLang="en-US" sz="2800" b="0" i="0" u="none" strike="noStrike" cap="none" normalizeH="0" baseline="0" dirty="0" err="1">
                <a:ln>
                  <a:noFill/>
                </a:ln>
                <a:effectLst/>
                <a:latin typeface="Calisto"/>
              </a:rPr>
              <a:t>Sikharam</a:t>
            </a:r>
            <a:endParaRPr kumimoji="0" lang="en-US" altLang="en-US" sz="2800" b="0" i="0" u="none" strike="noStrike" cap="none" normalizeH="0" baseline="0" dirty="0">
              <a:ln>
                <a:noFill/>
              </a:ln>
              <a:effectLst/>
              <a:latin typeface="Calisto"/>
            </a:endParaRPr>
          </a:p>
          <a:p>
            <a:pPr marL="0" indent="0" fontAlgn="ctr">
              <a:spcAft>
                <a:spcPts val="600"/>
              </a:spcAft>
              <a:buSzTx/>
              <a:buFontTx/>
              <a:buChar char="•"/>
            </a:pPr>
            <a:r>
              <a:rPr kumimoji="0" lang="en-US" altLang="en-US" sz="2800" b="0" i="0" u="none" strike="noStrike" cap="none" normalizeH="0" baseline="0" dirty="0">
                <a:ln>
                  <a:noFill/>
                </a:ln>
                <a:effectLst/>
                <a:latin typeface="Calisto"/>
              </a:rPr>
              <a:t> Chinmai Nageswari Panguluri</a:t>
            </a:r>
          </a:p>
          <a:p>
            <a:pPr marL="0" marR="0" lvl="0" indent="0" defTabSz="914400" rtl="0" eaLnBrk="0" fontAlgn="ctr" latinLnBrk="0" hangingPunct="0">
              <a:spcBef>
                <a:spcPct val="0"/>
              </a:spcBef>
              <a:spcAft>
                <a:spcPts val="600"/>
              </a:spcAft>
              <a:buClrTx/>
              <a:buSzTx/>
              <a:buFontTx/>
              <a:buChar char="•"/>
              <a:tabLst/>
            </a:pPr>
            <a:r>
              <a:rPr kumimoji="0" lang="en-US" altLang="en-US" sz="2800" b="0" i="0" u="none" strike="noStrike" cap="none" normalizeH="0" baseline="0" dirty="0">
                <a:ln>
                  <a:noFill/>
                </a:ln>
                <a:effectLst/>
                <a:latin typeface="Calisto"/>
              </a:rPr>
              <a:t> </a:t>
            </a:r>
            <a:r>
              <a:rPr kumimoji="0" lang="en-US" altLang="en-US" sz="2800" b="0" i="0" u="none" strike="noStrike" cap="none" normalizeH="0" baseline="0" dirty="0" err="1">
                <a:ln>
                  <a:noFill/>
                </a:ln>
                <a:effectLst/>
                <a:latin typeface="Calisto"/>
              </a:rPr>
              <a:t>Saketh</a:t>
            </a:r>
            <a:r>
              <a:rPr kumimoji="0" lang="en-US" altLang="en-US" sz="2800" b="0" i="0" u="none" strike="noStrike" cap="none" normalizeH="0" baseline="0" dirty="0">
                <a:ln>
                  <a:noFill/>
                </a:ln>
                <a:effectLst/>
                <a:latin typeface="Calisto"/>
              </a:rPr>
              <a:t> </a:t>
            </a:r>
            <a:r>
              <a:rPr kumimoji="0" lang="en-US" altLang="en-US" sz="2800" b="0" i="0" u="none" strike="noStrike" cap="none" normalizeH="0" baseline="0" dirty="0" err="1">
                <a:ln>
                  <a:noFill/>
                </a:ln>
                <a:effectLst/>
                <a:latin typeface="Calisto"/>
              </a:rPr>
              <a:t>Gudi</a:t>
            </a:r>
            <a:r>
              <a:rPr kumimoji="0" lang="en-US" altLang="en-US" sz="2800" b="0" i="0" u="none" strike="noStrike" cap="none" normalizeH="0" baseline="0" dirty="0">
                <a:ln>
                  <a:noFill/>
                </a:ln>
                <a:effectLst/>
                <a:latin typeface="Calisto"/>
              </a:rPr>
              <a:t> </a:t>
            </a:r>
          </a:p>
          <a:p>
            <a:pPr marL="0" marR="0" lvl="0" indent="0" defTabSz="914400" rtl="0" eaLnBrk="0" fontAlgn="ctr" latinLnBrk="0" hangingPunct="0">
              <a:spcBef>
                <a:spcPct val="0"/>
              </a:spcBef>
              <a:spcAft>
                <a:spcPts val="600"/>
              </a:spcAft>
              <a:buClrTx/>
              <a:buSzTx/>
              <a:buFontTx/>
              <a:buChar char="•"/>
              <a:tabLst/>
            </a:pPr>
            <a:r>
              <a:rPr lang="en-US" altLang="en-US" sz="2800" dirty="0" err="1">
                <a:latin typeface="Calisto"/>
              </a:rPr>
              <a:t>Syamalanand</a:t>
            </a:r>
            <a:r>
              <a:rPr lang="en-US" altLang="en-US" sz="2800" dirty="0">
                <a:latin typeface="Calisto"/>
              </a:rPr>
              <a:t> Dhanush </a:t>
            </a:r>
            <a:r>
              <a:rPr lang="en-US" altLang="en-US" sz="2800" dirty="0" err="1">
                <a:latin typeface="Calisto"/>
              </a:rPr>
              <a:t>Panchakarla</a:t>
            </a:r>
            <a:endParaRPr kumimoji="0" lang="en-US" altLang="en-US" sz="2800" b="0" i="0" u="none" strike="noStrike" cap="none" normalizeH="0" baseline="0" dirty="0">
              <a:ln>
                <a:noFill/>
              </a:ln>
              <a:effectLst/>
              <a:latin typeface="Calisto"/>
            </a:endParaRPr>
          </a:p>
          <a:p>
            <a:endParaRPr lang="en-IN" dirty="0"/>
          </a:p>
        </p:txBody>
      </p:sp>
    </p:spTree>
    <p:extLst>
      <p:ext uri="{BB962C8B-B14F-4D97-AF65-F5344CB8AC3E}">
        <p14:creationId xmlns:p14="http://schemas.microsoft.com/office/powerpoint/2010/main" val="1411334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A4D10-1C76-6FD2-E631-B2FFBE4DF6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442692-E6F3-9336-22A8-B8808525595D}"/>
              </a:ext>
            </a:extLst>
          </p:cNvPr>
          <p:cNvSpPr>
            <a:spLocks noGrp="1"/>
          </p:cNvSpPr>
          <p:nvPr>
            <p:ph type="title"/>
          </p:nvPr>
        </p:nvSpPr>
        <p:spPr>
          <a:xfrm>
            <a:off x="206476" y="196647"/>
            <a:ext cx="11759381" cy="835740"/>
          </a:xfrm>
        </p:spPr>
        <p:txBody>
          <a:bodyPr>
            <a:normAutofit/>
          </a:bodyPr>
          <a:lstStyle/>
          <a:p>
            <a:r>
              <a:rPr lang="en-IN" dirty="0"/>
              <a:t>OVERALL IMPRESSION</a:t>
            </a:r>
            <a:endParaRPr lang="en-IN" dirty="0">
              <a:effectLst/>
            </a:endParaRPr>
          </a:p>
        </p:txBody>
      </p:sp>
      <p:sp>
        <p:nvSpPr>
          <p:cNvPr id="5" name="Rectangle 2">
            <a:extLst>
              <a:ext uri="{FF2B5EF4-FFF2-40B4-BE49-F238E27FC236}">
                <a16:creationId xmlns:a16="http://schemas.microsoft.com/office/drawing/2014/main" id="{B42E8467-035D-F53C-50B1-E31039ADAF59}"/>
              </a:ext>
            </a:extLst>
          </p:cNvPr>
          <p:cNvSpPr>
            <a:spLocks noGrp="1" noChangeArrowheads="1"/>
          </p:cNvSpPr>
          <p:nvPr>
            <p:ph idx="1"/>
          </p:nvPr>
        </p:nvSpPr>
        <p:spPr bwMode="auto">
          <a:xfrm>
            <a:off x="323851" y="1459223"/>
            <a:ext cx="11513108"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mj-lt"/>
              </a:rPr>
              <a:t>Effectiveness</a:t>
            </a:r>
            <a:r>
              <a:rPr kumimoji="0" lang="en-US" altLang="en-US" sz="2400" b="0" i="0" u="none" strike="noStrike" cap="none" normalizeH="0" baseline="0" dirty="0">
                <a:ln>
                  <a:noFill/>
                </a:ln>
                <a:solidFill>
                  <a:schemeClr val="tx1"/>
                </a:solidFill>
                <a:effectLst/>
                <a:latin typeface="+mj-lt"/>
              </a:rPr>
              <a:t>: The model generates </a:t>
            </a:r>
            <a:r>
              <a:rPr kumimoji="0" lang="en-US" altLang="en-US" sz="2400" b="1" i="0" u="none" strike="noStrike" cap="none" normalizeH="0" baseline="0" dirty="0">
                <a:ln>
                  <a:noFill/>
                </a:ln>
                <a:solidFill>
                  <a:schemeClr val="tx1"/>
                </a:solidFill>
                <a:effectLst/>
                <a:latin typeface="+mj-lt"/>
              </a:rPr>
              <a:t>realistic facial expressions</a:t>
            </a:r>
            <a:r>
              <a:rPr kumimoji="0" lang="en-US" altLang="en-US" sz="2400" b="0" i="0" u="none" strike="noStrike" cap="none" normalizeH="0" baseline="0" dirty="0">
                <a:ln>
                  <a:noFill/>
                </a:ln>
                <a:solidFill>
                  <a:schemeClr val="tx1"/>
                </a:solidFill>
                <a:effectLst/>
                <a:latin typeface="+mj-lt"/>
              </a:rPr>
              <a:t> and works well for real-time applications, though it struggles with subtle emotions like fear and surprise.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mj-lt"/>
              </a:rPr>
              <a:t>Strengths</a:t>
            </a:r>
            <a:r>
              <a:rPr kumimoji="0" lang="en-US" altLang="en-US" sz="24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mj-lt"/>
              </a:rPr>
              <a:t>High accuracy</a:t>
            </a:r>
            <a:r>
              <a:rPr kumimoji="0" lang="en-US" altLang="en-US" sz="2400" b="0" i="0" u="none" strike="noStrike" cap="none" normalizeH="0" baseline="0" dirty="0">
                <a:ln>
                  <a:noFill/>
                </a:ln>
                <a:solidFill>
                  <a:schemeClr val="tx1"/>
                </a:solidFill>
                <a:effectLst/>
                <a:latin typeface="+mj-lt"/>
              </a:rPr>
              <a:t> for clear expressions.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mj-lt"/>
              </a:rPr>
              <a:t>Real-time processing</a:t>
            </a:r>
            <a:r>
              <a:rPr kumimoji="0" lang="en-US" altLang="en-US" sz="2400" b="0" i="0" u="none" strike="noStrike" cap="none" normalizeH="0" baseline="0" dirty="0">
                <a:ln>
                  <a:noFill/>
                </a:ln>
                <a:solidFill>
                  <a:schemeClr val="tx1"/>
                </a:solidFill>
                <a:effectLst/>
                <a:latin typeface="+mj-lt"/>
              </a:rPr>
              <a:t> capabilities.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mj-lt"/>
              </a:rPr>
              <a:t>Identity preservation</a:t>
            </a:r>
            <a:r>
              <a:rPr kumimoji="0" lang="en-US" altLang="en-US" sz="2400" b="0" i="0" u="none" strike="noStrike" cap="none" normalizeH="0" baseline="0" dirty="0">
                <a:ln>
                  <a:noFill/>
                </a:ln>
                <a:solidFill>
                  <a:schemeClr val="tx1"/>
                </a:solidFill>
                <a:effectLst/>
                <a:latin typeface="+mj-lt"/>
              </a:rPr>
              <a:t> during expression changes.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mj-lt"/>
              </a:rPr>
              <a:t>Areas for Improvement</a:t>
            </a:r>
            <a:r>
              <a:rPr kumimoji="0" lang="en-US" altLang="en-US" sz="24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j-lt"/>
              </a:rPr>
              <a:t>Better differentiation of subtle emotions.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mj-lt"/>
              </a:rPr>
              <a:t>Bias reduction</a:t>
            </a:r>
            <a:r>
              <a:rPr kumimoji="0" lang="en-US" altLang="en-US" sz="2400" b="0" i="0" u="none" strike="noStrike" cap="none" normalizeH="0" baseline="0" dirty="0">
                <a:ln>
                  <a:noFill/>
                </a:ln>
                <a:solidFill>
                  <a:schemeClr val="tx1"/>
                </a:solidFill>
                <a:effectLst/>
                <a:latin typeface="+mj-lt"/>
              </a:rPr>
              <a:t> for diverse demographics.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j-lt"/>
              </a:rPr>
              <a:t>More optimization for </a:t>
            </a:r>
            <a:r>
              <a:rPr kumimoji="0" lang="en-US" altLang="en-US" sz="2400" b="1" i="0" u="none" strike="noStrike" cap="none" normalizeH="0" baseline="0" dirty="0">
                <a:ln>
                  <a:noFill/>
                </a:ln>
                <a:solidFill>
                  <a:schemeClr val="tx1"/>
                </a:solidFill>
                <a:effectLst/>
                <a:latin typeface="+mj-lt"/>
              </a:rPr>
              <a:t>low-resource devices</a:t>
            </a:r>
            <a:r>
              <a:rPr kumimoji="0" lang="en-US" altLang="en-US" sz="24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mj-lt"/>
              </a:rPr>
              <a:t>Future Potential</a:t>
            </a:r>
            <a:r>
              <a:rPr kumimoji="0" lang="en-US" altLang="en-US" sz="2400" b="0" i="0" u="none" strike="noStrike" cap="none" normalizeH="0" baseline="0" dirty="0">
                <a:ln>
                  <a:noFill/>
                </a:ln>
                <a:solidFill>
                  <a:schemeClr val="tx1"/>
                </a:solidFill>
                <a:effectLst/>
                <a:latin typeface="+mj-lt"/>
              </a:rPr>
              <a:t>: The model has great potential for applications in </a:t>
            </a:r>
            <a:r>
              <a:rPr kumimoji="0" lang="en-US" altLang="en-US" sz="2400" b="1" i="0" u="none" strike="noStrike" cap="none" normalizeH="0" baseline="0" dirty="0">
                <a:ln>
                  <a:noFill/>
                </a:ln>
                <a:solidFill>
                  <a:schemeClr val="tx1"/>
                </a:solidFill>
                <a:effectLst/>
                <a:latin typeface="+mj-lt"/>
              </a:rPr>
              <a:t>virtual environments</a:t>
            </a:r>
            <a:r>
              <a:rPr kumimoji="0" lang="en-US" altLang="en-US" sz="2400" b="0" i="0" u="none" strike="noStrike" cap="none" normalizeH="0" baseline="0" dirty="0">
                <a:ln>
                  <a:noFill/>
                </a:ln>
                <a:solidFill>
                  <a:schemeClr val="tx1"/>
                </a:solidFill>
                <a:effectLst/>
                <a:latin typeface="+mj-lt"/>
              </a:rPr>
              <a:t>, </a:t>
            </a:r>
            <a:r>
              <a:rPr kumimoji="0" lang="en-US" altLang="en-US" sz="2400" b="1" i="0" u="none" strike="noStrike" cap="none" normalizeH="0" baseline="0" dirty="0">
                <a:ln>
                  <a:noFill/>
                </a:ln>
                <a:solidFill>
                  <a:schemeClr val="tx1"/>
                </a:solidFill>
                <a:effectLst/>
                <a:latin typeface="+mj-lt"/>
              </a:rPr>
              <a:t>gaming</a:t>
            </a:r>
            <a:r>
              <a:rPr kumimoji="0" lang="en-US" altLang="en-US" sz="2400" b="0" i="0" u="none" strike="noStrike" cap="none" normalizeH="0" baseline="0" dirty="0">
                <a:ln>
                  <a:noFill/>
                </a:ln>
                <a:solidFill>
                  <a:schemeClr val="tx1"/>
                </a:solidFill>
                <a:effectLst/>
                <a:latin typeface="+mj-lt"/>
              </a:rPr>
              <a:t>, and </a:t>
            </a:r>
            <a:r>
              <a:rPr kumimoji="0" lang="en-US" altLang="en-US" sz="2400" b="1" i="0" u="none" strike="noStrike" cap="none" normalizeH="0" baseline="0" dirty="0">
                <a:ln>
                  <a:noFill/>
                </a:ln>
                <a:solidFill>
                  <a:schemeClr val="tx1"/>
                </a:solidFill>
                <a:effectLst/>
                <a:latin typeface="+mj-lt"/>
              </a:rPr>
              <a:t>entertainment</a:t>
            </a:r>
            <a:r>
              <a:rPr kumimoji="0" lang="en-US" altLang="en-US" sz="2400" b="0" i="0" u="none" strike="noStrike" cap="none" normalizeH="0" baseline="0" dirty="0">
                <a:ln>
                  <a:noFill/>
                </a:ln>
                <a:solidFill>
                  <a:schemeClr val="tx1"/>
                </a:solidFill>
                <a:effectLst/>
                <a:latin typeface="+mj-lt"/>
              </a:rPr>
              <a:t> with ongoing improvements in emotion classification and dataset diversity.</a:t>
            </a:r>
          </a:p>
        </p:txBody>
      </p:sp>
    </p:spTree>
    <p:extLst>
      <p:ext uri="{BB962C8B-B14F-4D97-AF65-F5344CB8AC3E}">
        <p14:creationId xmlns:p14="http://schemas.microsoft.com/office/powerpoint/2010/main" val="4072472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76BAAA-75A1-48AA-B7DE-B6B807099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5A5F259-CDF7-4A15-A66C-A9939D23E3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386486"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3914F6C-6C8D-B384-8AE1-AA8BA9B7EE31}"/>
              </a:ext>
            </a:extLst>
          </p:cNvPr>
          <p:cNvSpPr txBox="1"/>
          <p:nvPr/>
        </p:nvSpPr>
        <p:spPr>
          <a:xfrm>
            <a:off x="913795" y="1257301"/>
            <a:ext cx="6672865" cy="4343399"/>
          </a:xfrm>
          <a:prstGeom prst="rect">
            <a:avLst/>
          </a:prstGeom>
        </p:spPr>
        <p:txBody>
          <a:bodyPr vert="horz" lIns="91440" tIns="45720" rIns="91440" bIns="45720" rtlCol="0" anchor="ctr">
            <a:normAutofit/>
          </a:bodyPr>
          <a:lstStyle/>
          <a:p>
            <a:pPr algn="ctr">
              <a:spcBef>
                <a:spcPct val="0"/>
              </a:spcBef>
              <a:spcAft>
                <a:spcPts val="600"/>
              </a:spcAft>
            </a:pPr>
            <a:r>
              <a:rPr lang="en-US" sz="5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THANK YOU </a:t>
            </a:r>
          </a:p>
        </p:txBody>
      </p:sp>
    </p:spTree>
    <p:extLst>
      <p:ext uri="{BB962C8B-B14F-4D97-AF65-F5344CB8AC3E}">
        <p14:creationId xmlns:p14="http://schemas.microsoft.com/office/powerpoint/2010/main" val="1078770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2C2B-3B81-0FE8-2095-4267085F944F}"/>
              </a:ext>
            </a:extLst>
          </p:cNvPr>
          <p:cNvSpPr>
            <a:spLocks noGrp="1"/>
          </p:cNvSpPr>
          <p:nvPr>
            <p:ph type="title"/>
          </p:nvPr>
        </p:nvSpPr>
        <p:spPr>
          <a:xfrm>
            <a:off x="206476" y="324466"/>
            <a:ext cx="11759381" cy="1012722"/>
          </a:xfrm>
        </p:spPr>
        <p:txBody>
          <a:bodyPr/>
          <a:lstStyle/>
          <a:p>
            <a:r>
              <a:rPr lang="en-IN" dirty="0"/>
              <a:t>ABSTRACT</a:t>
            </a:r>
          </a:p>
        </p:txBody>
      </p:sp>
      <p:sp>
        <p:nvSpPr>
          <p:cNvPr id="3" name="Content Placeholder 2">
            <a:extLst>
              <a:ext uri="{FF2B5EF4-FFF2-40B4-BE49-F238E27FC236}">
                <a16:creationId xmlns:a16="http://schemas.microsoft.com/office/drawing/2014/main" id="{EBCCC0A6-5F10-3B6F-483F-6990DDC5A244}"/>
              </a:ext>
            </a:extLst>
          </p:cNvPr>
          <p:cNvSpPr>
            <a:spLocks noGrp="1"/>
          </p:cNvSpPr>
          <p:nvPr>
            <p:ph idx="1"/>
          </p:nvPr>
        </p:nvSpPr>
        <p:spPr>
          <a:xfrm>
            <a:off x="324465" y="1632155"/>
            <a:ext cx="11641392" cy="4901379"/>
          </a:xfrm>
        </p:spPr>
        <p:txBody>
          <a:bodyPr/>
          <a:lstStyle/>
          <a:p>
            <a:r>
              <a:rPr lang="en-US" dirty="0"/>
              <a:t>This study explores the use of deep learning methods for manipulating facial expressions on static images while maintaining identity features. Advanced techniques such as Generative Adversarial Networks (GANs), Variational Autoencoders (VAEs), and facial landmark detection models were employed to generate realistic and diverse facial expressions. The research emphasizes the effectiveness of these approaches, with notable performance in recognizing and altering distinct emotions such as happiness. However, challenges remain with overlapping emotional states like fear and sadness, often due to biases in training datasets. The results highlight the potential of these methods but also stress the importance of addressing ethical considerations and improving dataset diversity. Future research directions include enhancing real-time applications, ensuring temporal consistency in videos, and minimizing bias in emotion manipulation tasks.</a:t>
            </a:r>
            <a:endParaRPr lang="en-IN" dirty="0"/>
          </a:p>
        </p:txBody>
      </p:sp>
    </p:spTree>
    <p:extLst>
      <p:ext uri="{BB962C8B-B14F-4D97-AF65-F5344CB8AC3E}">
        <p14:creationId xmlns:p14="http://schemas.microsoft.com/office/powerpoint/2010/main" val="3074168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AB8C8DD7-4FB1-60A7-1B4F-5FDDDA73660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9EC56A-E438-D9B4-5942-A71EB82CC72C}"/>
              </a:ext>
            </a:extLst>
          </p:cNvPr>
          <p:cNvSpPr>
            <a:spLocks noGrp="1"/>
          </p:cNvSpPr>
          <p:nvPr>
            <p:ph type="title"/>
          </p:nvPr>
        </p:nvSpPr>
        <p:spPr>
          <a:xfrm>
            <a:off x="834013" y="1115568"/>
            <a:ext cx="3487616" cy="4626864"/>
          </a:xfrm>
        </p:spPr>
        <p:txBody>
          <a:bodyPr>
            <a:normAutofit/>
          </a:bodyPr>
          <a:lstStyle/>
          <a:p>
            <a:pPr algn="l"/>
            <a:r>
              <a:rPr lang="en-IN" sz="3600"/>
              <a:t>PROBLEM STATEMENT AND MOTIVATION</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0B4F46-610C-E695-931D-2B16BE217989}"/>
              </a:ext>
            </a:extLst>
          </p:cNvPr>
          <p:cNvSpPr>
            <a:spLocks noGrp="1"/>
          </p:cNvSpPr>
          <p:nvPr>
            <p:ph idx="1"/>
          </p:nvPr>
        </p:nvSpPr>
        <p:spPr>
          <a:xfrm>
            <a:off x="5105398" y="1115568"/>
            <a:ext cx="6245352" cy="4626864"/>
          </a:xfrm>
        </p:spPr>
        <p:txBody>
          <a:bodyPr anchor="ctr">
            <a:normAutofit/>
          </a:bodyPr>
          <a:lstStyle/>
          <a:p>
            <a:pPr>
              <a:lnSpc>
                <a:spcPct val="90000"/>
              </a:lnSpc>
            </a:pPr>
            <a:r>
              <a:rPr lang="en-US" sz="1900" b="1"/>
              <a:t>Problem Statement</a:t>
            </a:r>
            <a:r>
              <a:rPr lang="en-US" sz="1900"/>
              <a:t>:</a:t>
            </a:r>
          </a:p>
          <a:p>
            <a:pPr>
              <a:lnSpc>
                <a:spcPct val="90000"/>
              </a:lnSpc>
              <a:buFont typeface="Arial" panose="020B0604020202020204" pitchFamily="34" charset="0"/>
              <a:buChar char="•"/>
            </a:pPr>
            <a:r>
              <a:rPr lang="en-US" sz="1900"/>
              <a:t>Facial expression manipulation aims to modify an individual’s facial expression on static images while preserving their identity, but existing models struggle to achieve high-quality results without compromising the face's authenticity.</a:t>
            </a:r>
          </a:p>
          <a:p>
            <a:pPr>
              <a:lnSpc>
                <a:spcPct val="90000"/>
              </a:lnSpc>
              <a:buFont typeface="Arial" panose="020B0604020202020204" pitchFamily="34" charset="0"/>
              <a:buChar char="•"/>
            </a:pPr>
            <a:r>
              <a:rPr lang="en-US" sz="1900"/>
              <a:t>The challenge lies in generating realistic expressions, especially subtle ones like fear or sadness, which are difficult to distinguish from each other.</a:t>
            </a:r>
          </a:p>
          <a:p>
            <a:pPr>
              <a:lnSpc>
                <a:spcPct val="90000"/>
              </a:lnSpc>
              <a:buFont typeface="Arial" panose="020B0604020202020204" pitchFamily="34" charset="0"/>
              <a:buChar char="•"/>
            </a:pPr>
            <a:r>
              <a:rPr lang="en-US" sz="1900"/>
              <a:t>Many methods still lack robustness when applied to real-time scenarios (e.g., live video streams or virtual reality applications).</a:t>
            </a:r>
          </a:p>
          <a:p>
            <a:pPr>
              <a:lnSpc>
                <a:spcPct val="90000"/>
              </a:lnSpc>
              <a:buFont typeface="Arial" panose="020B0604020202020204" pitchFamily="34" charset="0"/>
              <a:buChar char="•"/>
            </a:pPr>
            <a:r>
              <a:rPr lang="en-US" sz="1900"/>
              <a:t>There are issues with biases in datasets, which affect model accuracy, particularly when the data lacks diversity in demographics or emotional states.</a:t>
            </a:r>
          </a:p>
          <a:p>
            <a:pPr>
              <a:lnSpc>
                <a:spcPct val="90000"/>
              </a:lnSpc>
            </a:pPr>
            <a:endParaRPr lang="en-IN" sz="1900"/>
          </a:p>
        </p:txBody>
      </p:sp>
    </p:spTree>
    <p:extLst>
      <p:ext uri="{BB962C8B-B14F-4D97-AF65-F5344CB8AC3E}">
        <p14:creationId xmlns:p14="http://schemas.microsoft.com/office/powerpoint/2010/main" val="1491727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A7C71734-2977-AD74-2DD1-8AFBB418089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E057A2-BB33-ECB0-2ECA-E6BA2B9DEEE2}"/>
              </a:ext>
            </a:extLst>
          </p:cNvPr>
          <p:cNvSpPr>
            <a:spLocks noGrp="1"/>
          </p:cNvSpPr>
          <p:nvPr>
            <p:ph type="title"/>
          </p:nvPr>
        </p:nvSpPr>
        <p:spPr>
          <a:xfrm>
            <a:off x="834013" y="1115568"/>
            <a:ext cx="3487616" cy="4626864"/>
          </a:xfrm>
        </p:spPr>
        <p:txBody>
          <a:bodyPr>
            <a:normAutofit/>
          </a:bodyPr>
          <a:lstStyle/>
          <a:p>
            <a:pPr algn="l"/>
            <a:r>
              <a:rPr lang="en-IN" sz="3600"/>
              <a:t>PROBLEM STATEMENT AND MOTIVATION</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DDBEEAC-24AC-D745-7E10-EB5C0E3E0EAC}"/>
              </a:ext>
            </a:extLst>
          </p:cNvPr>
          <p:cNvSpPr>
            <a:spLocks noGrp="1"/>
          </p:cNvSpPr>
          <p:nvPr>
            <p:ph idx="1"/>
          </p:nvPr>
        </p:nvSpPr>
        <p:spPr>
          <a:xfrm>
            <a:off x="5105398" y="1115568"/>
            <a:ext cx="6245352" cy="4626864"/>
          </a:xfrm>
        </p:spPr>
        <p:txBody>
          <a:bodyPr anchor="ctr">
            <a:normAutofit/>
          </a:bodyPr>
          <a:lstStyle/>
          <a:p>
            <a:pPr>
              <a:lnSpc>
                <a:spcPct val="90000"/>
              </a:lnSpc>
            </a:pPr>
            <a:r>
              <a:rPr lang="en-US" sz="1700" b="1"/>
              <a:t>Motivation</a:t>
            </a:r>
            <a:r>
              <a:rPr lang="en-US" sz="1700"/>
              <a:t>:</a:t>
            </a:r>
          </a:p>
          <a:p>
            <a:pPr>
              <a:lnSpc>
                <a:spcPct val="90000"/>
              </a:lnSpc>
              <a:buFont typeface="Arial" panose="020B0604020202020204" pitchFamily="34" charset="0"/>
              <a:buChar char="•"/>
            </a:pPr>
            <a:r>
              <a:rPr lang="en-US" sz="1700" b="1"/>
              <a:t>Wide Range of Applications</a:t>
            </a:r>
            <a:r>
              <a:rPr lang="en-US" sz="1700"/>
              <a:t>: The need for facial expression manipulation has increased in fields such as entertainment, virtual avatars, personalized marketing, and human-computer interaction.</a:t>
            </a:r>
          </a:p>
          <a:p>
            <a:pPr>
              <a:lnSpc>
                <a:spcPct val="90000"/>
              </a:lnSpc>
              <a:buFont typeface="Arial" panose="020B0604020202020204" pitchFamily="34" charset="0"/>
              <a:buChar char="•"/>
            </a:pPr>
            <a:r>
              <a:rPr lang="en-US" sz="1700" b="1"/>
              <a:t>Real-time Capabilities</a:t>
            </a:r>
            <a:r>
              <a:rPr lang="en-US" sz="1700"/>
              <a:t>: Many applications require the ability to generate and modify expressions in real time, particularly in interactive media, video conferencing, and gaming.</a:t>
            </a:r>
          </a:p>
          <a:p>
            <a:pPr>
              <a:lnSpc>
                <a:spcPct val="90000"/>
              </a:lnSpc>
              <a:buFont typeface="Arial" panose="020B0604020202020204" pitchFamily="34" charset="0"/>
              <a:buChar char="•"/>
            </a:pPr>
            <a:r>
              <a:rPr lang="en-US" sz="1700" b="1"/>
              <a:t>Improved Human-Machine Interaction</a:t>
            </a:r>
            <a:r>
              <a:rPr lang="en-US" sz="1700"/>
              <a:t>: By enhancing machines' ability to interpret and generate human-like facial expressions, communication between humans and machines can be more natural and effective.</a:t>
            </a:r>
          </a:p>
          <a:p>
            <a:pPr>
              <a:lnSpc>
                <a:spcPct val="90000"/>
              </a:lnSpc>
              <a:buFont typeface="Arial" panose="020B0604020202020204" pitchFamily="34" charset="0"/>
              <a:buChar char="•"/>
            </a:pPr>
            <a:r>
              <a:rPr lang="en-US" sz="1700" b="1"/>
              <a:t>Ethical and Fair Applications</a:t>
            </a:r>
            <a:r>
              <a:rPr lang="en-US" sz="1700"/>
              <a:t>: There is an increasing focus on eliminating biases in facial recognition and emotion generation to ensure fair and ethical implementation of these technologies.</a:t>
            </a:r>
          </a:p>
          <a:p>
            <a:pPr>
              <a:lnSpc>
                <a:spcPct val="90000"/>
              </a:lnSpc>
            </a:pPr>
            <a:endParaRPr lang="en-IN" sz="1700"/>
          </a:p>
        </p:txBody>
      </p:sp>
    </p:spTree>
    <p:extLst>
      <p:ext uri="{BB962C8B-B14F-4D97-AF65-F5344CB8AC3E}">
        <p14:creationId xmlns:p14="http://schemas.microsoft.com/office/powerpoint/2010/main" val="3950054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98C1FBC5-F5EF-D102-4FF5-06A9116EA9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F225C3-D367-54E3-B514-9501604F7352}"/>
              </a:ext>
            </a:extLst>
          </p:cNvPr>
          <p:cNvSpPr>
            <a:spLocks noGrp="1"/>
          </p:cNvSpPr>
          <p:nvPr>
            <p:ph type="title"/>
          </p:nvPr>
        </p:nvSpPr>
        <p:spPr>
          <a:xfrm>
            <a:off x="913795" y="609600"/>
            <a:ext cx="10353762" cy="970450"/>
          </a:xfrm>
        </p:spPr>
        <p:txBody>
          <a:bodyPr>
            <a:normAutofit/>
          </a:bodyPr>
          <a:lstStyle/>
          <a:p>
            <a:r>
              <a:rPr lang="en-IN"/>
              <a:t>METHODOLOGY AND APPROACH</a:t>
            </a:r>
          </a:p>
        </p:txBody>
      </p:sp>
      <p:pic>
        <p:nvPicPr>
          <p:cNvPr id="22" name="Picture 21">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12" name="Content Placeholder 2">
            <a:extLst>
              <a:ext uri="{FF2B5EF4-FFF2-40B4-BE49-F238E27FC236}">
                <a16:creationId xmlns:a16="http://schemas.microsoft.com/office/drawing/2014/main" id="{174FF526-37B5-5265-035B-83089230B52A}"/>
              </a:ext>
            </a:extLst>
          </p:cNvPr>
          <p:cNvGraphicFramePr>
            <a:graphicFrameLocks noGrp="1"/>
          </p:cNvGraphicFramePr>
          <p:nvPr>
            <p:ph idx="1"/>
            <p:extLst>
              <p:ext uri="{D42A27DB-BD31-4B8C-83A1-F6EECF244321}">
                <p14:modId xmlns:p14="http://schemas.microsoft.com/office/powerpoint/2010/main" val="1519084674"/>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38050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9EF73-A36A-7DEA-A078-3184B3105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89516D-E8E7-9E42-7570-3471E5BC8548}"/>
              </a:ext>
            </a:extLst>
          </p:cNvPr>
          <p:cNvSpPr>
            <a:spLocks noGrp="1"/>
          </p:cNvSpPr>
          <p:nvPr>
            <p:ph type="title"/>
          </p:nvPr>
        </p:nvSpPr>
        <p:spPr>
          <a:xfrm>
            <a:off x="206476" y="196647"/>
            <a:ext cx="11759381" cy="835740"/>
          </a:xfrm>
        </p:spPr>
        <p:txBody>
          <a:bodyPr/>
          <a:lstStyle/>
          <a:p>
            <a:r>
              <a:rPr lang="en-IN"/>
              <a:t>DATA PREPARATION AND PREPROCESSING</a:t>
            </a:r>
            <a:endParaRPr lang="en-IN" dirty="0"/>
          </a:p>
        </p:txBody>
      </p:sp>
      <p:sp>
        <p:nvSpPr>
          <p:cNvPr id="3" name="Content Placeholder 2">
            <a:extLst>
              <a:ext uri="{FF2B5EF4-FFF2-40B4-BE49-F238E27FC236}">
                <a16:creationId xmlns:a16="http://schemas.microsoft.com/office/drawing/2014/main" id="{9D1F0C4F-207C-60B4-EE51-1E7748C92946}"/>
              </a:ext>
            </a:extLst>
          </p:cNvPr>
          <p:cNvSpPr>
            <a:spLocks noGrp="1"/>
          </p:cNvSpPr>
          <p:nvPr>
            <p:ph idx="1"/>
          </p:nvPr>
        </p:nvSpPr>
        <p:spPr>
          <a:xfrm>
            <a:off x="324465" y="1278194"/>
            <a:ext cx="11641392" cy="5255340"/>
          </a:xfrm>
        </p:spPr>
        <p:txBody>
          <a:bodyPr>
            <a:normAutofit fontScale="85000" lnSpcReduction="10000"/>
          </a:bodyPr>
          <a:lstStyle/>
          <a:p>
            <a:r>
              <a:rPr lang="en-US" b="1" dirty="0"/>
              <a:t>Dataset Collection:</a:t>
            </a:r>
          </a:p>
          <a:p>
            <a:r>
              <a:rPr lang="en-US" dirty="0"/>
              <a:t>A large, diverse dataset is crucial for training the model to generate accurate and realistic facial expressions. The dataset includes various ethnicities, age groups, and emotions to ensure the model generalizes well across different demographics and scenarios.</a:t>
            </a:r>
          </a:p>
          <a:p>
            <a:endParaRPr lang="en-US" dirty="0"/>
          </a:p>
          <a:p>
            <a:r>
              <a:rPr lang="en-US" b="1" dirty="0"/>
              <a:t>Face Detection:</a:t>
            </a:r>
          </a:p>
          <a:p>
            <a:r>
              <a:rPr lang="en-US" dirty="0"/>
              <a:t>Face detection algorithms (e.g., </a:t>
            </a:r>
            <a:r>
              <a:rPr lang="en-US" dirty="0" err="1"/>
              <a:t>Haar</a:t>
            </a:r>
            <a:r>
              <a:rPr lang="en-US" dirty="0"/>
              <a:t> cascades, </a:t>
            </a:r>
            <a:r>
              <a:rPr lang="en-US" dirty="0" err="1"/>
              <a:t>Dlib</a:t>
            </a:r>
            <a:r>
              <a:rPr lang="en-US" dirty="0"/>
              <a:t>) are used to identify and isolate faces within images, ensuring that only the face region is processed for expression manipulation.</a:t>
            </a:r>
          </a:p>
          <a:p>
            <a:endParaRPr lang="en-US" dirty="0"/>
          </a:p>
          <a:p>
            <a:r>
              <a:rPr lang="en-US" b="1" dirty="0"/>
              <a:t>Facial Landmark Detection:</a:t>
            </a:r>
          </a:p>
          <a:p>
            <a:r>
              <a:rPr lang="en-US" dirty="0"/>
              <a:t>Facial landmarking techniques are employed to detect key points (eyes, eyebrows, nose, mouth) on the face. These points serve as references for modifying specific facial features while maintaining overall face structure and identity.</a:t>
            </a:r>
          </a:p>
          <a:p>
            <a:endParaRPr lang="en-US" dirty="0"/>
          </a:p>
          <a:p>
            <a:r>
              <a:rPr lang="en-US" b="1" dirty="0"/>
              <a:t>Face Alignment:</a:t>
            </a:r>
          </a:p>
          <a:p>
            <a:r>
              <a:rPr lang="en-US" dirty="0"/>
              <a:t>After detecting facial landmarks, face alignment ensures that the key facial points are consistently oriented, reducing any variation due to different head poses, which allows the model to focus solely on the expression changes.</a:t>
            </a:r>
            <a:endParaRPr lang="en-IN" dirty="0"/>
          </a:p>
        </p:txBody>
      </p:sp>
    </p:spTree>
    <p:extLst>
      <p:ext uri="{BB962C8B-B14F-4D97-AF65-F5344CB8AC3E}">
        <p14:creationId xmlns:p14="http://schemas.microsoft.com/office/powerpoint/2010/main" val="3438002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CEC2F-E0F6-2BF3-F153-1A9B729AD5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3124F-B757-B268-D7E4-785DCCC5947C}"/>
              </a:ext>
            </a:extLst>
          </p:cNvPr>
          <p:cNvSpPr>
            <a:spLocks noGrp="1"/>
          </p:cNvSpPr>
          <p:nvPr>
            <p:ph type="title"/>
          </p:nvPr>
        </p:nvSpPr>
        <p:spPr>
          <a:xfrm>
            <a:off x="206476" y="196647"/>
            <a:ext cx="11759381" cy="835740"/>
          </a:xfrm>
        </p:spPr>
        <p:txBody>
          <a:bodyPr/>
          <a:lstStyle/>
          <a:p>
            <a:r>
              <a:rPr lang="en-IN"/>
              <a:t>DATA PREPARATION AND PREPROCESSING</a:t>
            </a:r>
            <a:endParaRPr lang="en-IN" dirty="0"/>
          </a:p>
        </p:txBody>
      </p:sp>
      <p:sp>
        <p:nvSpPr>
          <p:cNvPr id="3" name="Content Placeholder 2">
            <a:extLst>
              <a:ext uri="{FF2B5EF4-FFF2-40B4-BE49-F238E27FC236}">
                <a16:creationId xmlns:a16="http://schemas.microsoft.com/office/drawing/2014/main" id="{48FBC011-F644-19A8-437C-1289119609EA}"/>
              </a:ext>
            </a:extLst>
          </p:cNvPr>
          <p:cNvSpPr>
            <a:spLocks noGrp="1"/>
          </p:cNvSpPr>
          <p:nvPr>
            <p:ph idx="1"/>
          </p:nvPr>
        </p:nvSpPr>
        <p:spPr>
          <a:xfrm>
            <a:off x="324465" y="1278194"/>
            <a:ext cx="11641392" cy="5255340"/>
          </a:xfrm>
        </p:spPr>
        <p:txBody>
          <a:bodyPr>
            <a:normAutofit fontScale="92500" lnSpcReduction="20000"/>
          </a:bodyPr>
          <a:lstStyle/>
          <a:p>
            <a:r>
              <a:rPr lang="en-US" b="1" dirty="0"/>
              <a:t>Image Normalization:</a:t>
            </a:r>
          </a:p>
          <a:p>
            <a:r>
              <a:rPr lang="en-US" dirty="0"/>
              <a:t>All images are resized to a consistent shape (e.g., 224x224 pixels) and pixel values are normalized between 0 and 1 to standardize the input data, improving model convergence during training.</a:t>
            </a:r>
          </a:p>
          <a:p>
            <a:endParaRPr lang="en-US" dirty="0"/>
          </a:p>
          <a:p>
            <a:r>
              <a:rPr lang="en-US" b="1" dirty="0"/>
              <a:t>Data Augmentation:</a:t>
            </a:r>
          </a:p>
          <a:p>
            <a:r>
              <a:rPr lang="en-US" dirty="0"/>
              <a:t>To improve model robustness and avoid overfitting, data augmentation techniques like rotation, scaling, flipping, and cropping are applied. This creates a more diverse set of training images by simulating variations in facial angles, lighting, and backgrounds.</a:t>
            </a:r>
          </a:p>
          <a:p>
            <a:endParaRPr lang="en-US" dirty="0"/>
          </a:p>
          <a:p>
            <a:r>
              <a:rPr lang="en-US" b="1" dirty="0"/>
              <a:t>Emotion Labeling:</a:t>
            </a:r>
          </a:p>
          <a:p>
            <a:r>
              <a:rPr lang="en-US" dirty="0"/>
              <a:t>Each image is labeled with the correct facial expression (e.g., happy, sad, angry, surprise, etc.). These labels help train the model to recognize and manipulate specific emotions based on facial features.</a:t>
            </a:r>
          </a:p>
          <a:p>
            <a:endParaRPr lang="en-US" dirty="0"/>
          </a:p>
          <a:p>
            <a:r>
              <a:rPr lang="en-US" b="1" dirty="0"/>
              <a:t>Balanced Dataset:</a:t>
            </a:r>
          </a:p>
          <a:p>
            <a:r>
              <a:rPr lang="en-US" dirty="0"/>
              <a:t>The dataset is carefully curated to ensure class balance across different emotions to prevent the model from being biased toward any one expression, leading to better overall performance in emotion generation.</a:t>
            </a:r>
            <a:endParaRPr lang="en-IN" dirty="0"/>
          </a:p>
        </p:txBody>
      </p:sp>
    </p:spTree>
    <p:extLst>
      <p:ext uri="{BB962C8B-B14F-4D97-AF65-F5344CB8AC3E}">
        <p14:creationId xmlns:p14="http://schemas.microsoft.com/office/powerpoint/2010/main" val="4002161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FC9C9-E5A1-9546-9253-4ADA64D92D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4388A-52B4-7C5A-3850-EC30775F1DBE}"/>
              </a:ext>
            </a:extLst>
          </p:cNvPr>
          <p:cNvSpPr>
            <a:spLocks noGrp="1"/>
          </p:cNvSpPr>
          <p:nvPr>
            <p:ph type="title"/>
          </p:nvPr>
        </p:nvSpPr>
        <p:spPr>
          <a:xfrm>
            <a:off x="206476" y="196647"/>
            <a:ext cx="11759381" cy="835740"/>
          </a:xfrm>
        </p:spPr>
        <p:txBody>
          <a:bodyPr>
            <a:normAutofit fontScale="90000"/>
          </a:bodyPr>
          <a:lstStyle/>
          <a:p>
            <a:r>
              <a:rPr lang="en-IN">
                <a:effectLst/>
              </a:rPr>
              <a:t>MODEL ARCHITECTURE AND IMPLEMENTATION</a:t>
            </a:r>
            <a:endParaRPr lang="en-IN" dirty="0">
              <a:effectLst/>
            </a:endParaRPr>
          </a:p>
        </p:txBody>
      </p:sp>
      <p:sp>
        <p:nvSpPr>
          <p:cNvPr id="3" name="Content Placeholder 2">
            <a:extLst>
              <a:ext uri="{FF2B5EF4-FFF2-40B4-BE49-F238E27FC236}">
                <a16:creationId xmlns:a16="http://schemas.microsoft.com/office/drawing/2014/main" id="{F10FCC2E-6211-5EAD-5136-84EC5AAF27A2}"/>
              </a:ext>
            </a:extLst>
          </p:cNvPr>
          <p:cNvSpPr>
            <a:spLocks noGrp="1"/>
          </p:cNvSpPr>
          <p:nvPr>
            <p:ph idx="1"/>
          </p:nvPr>
        </p:nvSpPr>
        <p:spPr>
          <a:xfrm>
            <a:off x="324465" y="1278194"/>
            <a:ext cx="11641392" cy="5255340"/>
          </a:xfrm>
        </p:spPr>
        <p:txBody>
          <a:bodyPr>
            <a:normAutofit/>
          </a:bodyPr>
          <a:lstStyle/>
          <a:p>
            <a:r>
              <a:rPr lang="en-US" b="1"/>
              <a:t>Architecture Overview:</a:t>
            </a:r>
          </a:p>
          <a:p>
            <a:r>
              <a:rPr lang="en-US"/>
              <a:t>The model uses a combination of Generative Adversarial Networks (GANs) and Variational Autoencoders (VAEs) for facial expression manipulation. GANs generate emotion-specific faces, while VAEs preserve identity during expression changes.</a:t>
            </a:r>
          </a:p>
          <a:p>
            <a:endParaRPr lang="en-US"/>
          </a:p>
          <a:p>
            <a:r>
              <a:rPr lang="en-US" b="1"/>
              <a:t>Encoder-Decoder Structure:</a:t>
            </a:r>
          </a:p>
          <a:p>
            <a:r>
              <a:rPr lang="en-US"/>
              <a:t>The encoder extracts facial features, and the decoder reconstructs the image with the desired expression. This setup helps to control and modify expressions without altering the face's identity.</a:t>
            </a:r>
          </a:p>
          <a:p>
            <a:endParaRPr lang="en-US"/>
          </a:p>
          <a:p>
            <a:r>
              <a:rPr lang="en-US" b="1"/>
              <a:t>Conditional GANs:</a:t>
            </a:r>
          </a:p>
          <a:p>
            <a:r>
              <a:rPr lang="en-US"/>
              <a:t>The generator network uses emotion labels to create faces with specific expressions, while the discriminator evaluates their realism, ensuring high-quality generated images.</a:t>
            </a:r>
          </a:p>
          <a:p>
            <a:endParaRPr lang="en-US"/>
          </a:p>
          <a:p>
            <a:endParaRPr lang="en-IN" dirty="0"/>
          </a:p>
        </p:txBody>
      </p:sp>
    </p:spTree>
    <p:extLst>
      <p:ext uri="{BB962C8B-B14F-4D97-AF65-F5344CB8AC3E}">
        <p14:creationId xmlns:p14="http://schemas.microsoft.com/office/powerpoint/2010/main" val="15537066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Slate</Template>
  <TotalTime>812</TotalTime>
  <Words>1787</Words>
  <Application>Microsoft Office PowerPoint</Application>
  <PresentationFormat>Widescreen</PresentationFormat>
  <Paragraphs>120</Paragraphs>
  <Slides>21</Slides>
  <Notes>0</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Calisto</vt:lpstr>
      <vt:lpstr>Calisto MT</vt:lpstr>
      <vt:lpstr>Calisto MT (Headings)</vt:lpstr>
      <vt:lpstr>Wingdings 2</vt:lpstr>
      <vt:lpstr>Slate</vt:lpstr>
      <vt:lpstr>PowerPoint Presentation</vt:lpstr>
      <vt:lpstr>PowerPoint Presentation</vt:lpstr>
      <vt:lpstr>ABSTRACT</vt:lpstr>
      <vt:lpstr>PROBLEM STATEMENT AND MOTIVATION</vt:lpstr>
      <vt:lpstr>PROBLEM STATEMENT AND MOTIVATION</vt:lpstr>
      <vt:lpstr>METHODOLOGY AND APPROACH</vt:lpstr>
      <vt:lpstr>DATA PREPARATION AND PREPROCESSING</vt:lpstr>
      <vt:lpstr>DATA PREPARATION AND PREPROCESSING</vt:lpstr>
      <vt:lpstr>MODEL ARCHITECTURE AND IMPLEMENTATION</vt:lpstr>
      <vt:lpstr>MODEL ARCHITECTURE AND IMPLEMENTATION</vt:lpstr>
      <vt:lpstr>EVALUATION METRICS AND RESULTS</vt:lpstr>
      <vt:lpstr>EVALUATION METRICS AND RESULTS</vt:lpstr>
      <vt:lpstr>EVALUATION METRICS AND RESULTS</vt:lpstr>
      <vt:lpstr>PowerPoint Presentation</vt:lpstr>
      <vt:lpstr>PowerPoint Presentation</vt:lpstr>
      <vt:lpstr>PowerPoint Presentation</vt:lpstr>
      <vt:lpstr>PowerPoint Presentation</vt:lpstr>
      <vt:lpstr>PERFORMANCE AND EFFICIENCY</vt:lpstr>
      <vt:lpstr>CHALLENGES AND LIMITATIONS</vt:lpstr>
      <vt:lpstr>OVERALL IMPRESSION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Nakul Chamariya</dc:creator>
  <cp:lastModifiedBy>Pushkar Sikharam</cp:lastModifiedBy>
  <cp:revision>9</cp:revision>
  <cp:lastPrinted>2024-12-03T21:28:23Z</cp:lastPrinted>
  <dcterms:created xsi:type="dcterms:W3CDTF">2024-11-21T14:19:21Z</dcterms:created>
  <dcterms:modified xsi:type="dcterms:W3CDTF">2024-12-04T05:36:02Z</dcterms:modified>
</cp:coreProperties>
</file>